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71" r:id="rId4"/>
    <p:sldId id="372" r:id="rId5"/>
    <p:sldId id="373" r:id="rId6"/>
    <p:sldId id="374" r:id="rId7"/>
    <p:sldId id="277" r:id="rId8"/>
    <p:sldId id="375" r:id="rId9"/>
    <p:sldId id="321" r:id="rId10"/>
    <p:sldId id="376" r:id="rId11"/>
    <p:sldId id="355" r:id="rId12"/>
    <p:sldId id="333" r:id="rId13"/>
    <p:sldId id="361" r:id="rId14"/>
    <p:sldId id="362" r:id="rId15"/>
    <p:sldId id="280" r:id="rId16"/>
    <p:sldId id="377" r:id="rId17"/>
    <p:sldId id="378" r:id="rId18"/>
    <p:sldId id="338" r:id="rId19"/>
    <p:sldId id="33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E232"/>
    <a:srgbClr val="9A8616"/>
    <a:srgbClr val="A1C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445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8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018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hat is standing in the sand on a beach&#10;&#10;Description automatically generated">
            <a:extLst>
              <a:ext uri="{FF2B5EF4-FFF2-40B4-BE49-F238E27FC236}">
                <a16:creationId xmlns:a16="http://schemas.microsoft.com/office/drawing/2014/main" id="{B3B9BC79-1466-41D9-8691-D30A252DE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2"/>
          <a:stretch/>
        </p:blipFill>
        <p:spPr>
          <a:xfrm flipH="1">
            <a:off x="0" y="-35752"/>
            <a:ext cx="24384000" cy="13751752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9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Work &amp; Career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large window&#10;&#10;Description automatically generated">
            <a:extLst>
              <a:ext uri="{FF2B5EF4-FFF2-40B4-BE49-F238E27FC236}">
                <a16:creationId xmlns:a16="http://schemas.microsoft.com/office/drawing/2014/main" id="{73C293B8-801E-4548-BFDA-E99D177DF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 b="963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59D9E6-7A3D-4706-8B98-04B0C8397457}"/>
              </a:ext>
            </a:extLst>
          </p:cNvPr>
          <p:cNvSpPr txBox="1">
            <a:spLocks/>
          </p:cNvSpPr>
          <p:nvPr/>
        </p:nvSpPr>
        <p:spPr>
          <a:xfrm>
            <a:off x="11167913" y="1230873"/>
            <a:ext cx="7018077" cy="194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7C98C2-1899-4CF7-BF64-0A752111B12C}"/>
              </a:ext>
            </a:extLst>
          </p:cNvPr>
          <p:cNvSpPr txBox="1">
            <a:spLocks/>
          </p:cNvSpPr>
          <p:nvPr/>
        </p:nvSpPr>
        <p:spPr>
          <a:xfrm>
            <a:off x="11167914" y="3003489"/>
            <a:ext cx="8610902" cy="545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Write down or quietly reflect on all things you are grateful for. 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Call to mind the people and gifts that make you thankful. Hold them in mind, </a:t>
            </a:r>
            <a:r>
              <a:rPr kumimoji="0" lang="en-IN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savor</a:t>
            </a: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them, and offer gratitude for each one.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Wish each person well.</a:t>
            </a:r>
          </a:p>
        </p:txBody>
      </p:sp>
    </p:spTree>
    <p:extLst>
      <p:ext uri="{BB962C8B-B14F-4D97-AF65-F5344CB8AC3E}">
        <p14:creationId xmlns:p14="http://schemas.microsoft.com/office/powerpoint/2010/main" val="33585066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32671026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62BA8C6A-EBA2-4975-9677-0DDB8162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>
          <a:xfrm>
            <a:off x="0" y="-1"/>
            <a:ext cx="24399213" cy="13716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F08848-50D8-4AE8-B666-77BA486A908F}"/>
              </a:ext>
            </a:extLst>
          </p:cNvPr>
          <p:cNvSpPr/>
          <p:nvPr/>
        </p:nvSpPr>
        <p:spPr>
          <a:xfrm>
            <a:off x="-15213" y="0"/>
            <a:ext cx="24399213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Interconnectedness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425111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t of smoke around it&#10;&#10;Description automatically generated">
            <a:extLst>
              <a:ext uri="{FF2B5EF4-FFF2-40B4-BE49-F238E27FC236}">
                <a16:creationId xmlns:a16="http://schemas.microsoft.com/office/drawing/2014/main" id="{FAC25926-5AE6-4B70-AEF0-FB7EE639C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9F94F3-B4D5-4DAA-BF22-D83203670ADC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28A5B6-9AEB-4070-B98F-AAB0A902C726}"/>
              </a:ext>
            </a:extLst>
          </p:cNvPr>
          <p:cNvSpPr txBox="1">
            <a:spLocks/>
          </p:cNvSpPr>
          <p:nvPr/>
        </p:nvSpPr>
        <p:spPr>
          <a:xfrm>
            <a:off x="1712968" y="1209367"/>
            <a:ext cx="20958064" cy="180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MINDFULNESS OF SPEECH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559A03-1A11-4BF1-9810-2DA98ABFF06B}"/>
              </a:ext>
            </a:extLst>
          </p:cNvPr>
          <p:cNvSpPr txBox="1">
            <a:spLocks/>
          </p:cNvSpPr>
          <p:nvPr/>
        </p:nvSpPr>
        <p:spPr>
          <a:xfrm>
            <a:off x="15115261" y="5325110"/>
            <a:ext cx="6868440" cy="574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Reframe the accusing “you” </a:t>
            </a:r>
            <a:b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b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to the accountable “I”</a:t>
            </a:r>
            <a:endParaRPr kumimoji="0" lang="en-IN" sz="7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54183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each&#10;&#10;Description automatically generated">
            <a:extLst>
              <a:ext uri="{FF2B5EF4-FFF2-40B4-BE49-F238E27FC236}">
                <a16:creationId xmlns:a16="http://schemas.microsoft.com/office/drawing/2014/main" id="{5886A8DD-1CE1-492E-859B-04CB46F52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4003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91E1DB-C78A-4EE8-90F0-F639ECC003E9}"/>
              </a:ext>
            </a:extLst>
          </p:cNvPr>
          <p:cNvSpPr txBox="1">
            <a:spLocks/>
          </p:cNvSpPr>
          <p:nvPr/>
        </p:nvSpPr>
        <p:spPr>
          <a:xfrm>
            <a:off x="1606969" y="1422853"/>
            <a:ext cx="13790347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sym typeface="Helvetica"/>
              </a:rPr>
              <a:t>Anxiety Brainstorm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83E1C5-60EA-43C7-BF05-2CC4CBBD110B}"/>
              </a:ext>
            </a:extLst>
          </p:cNvPr>
          <p:cNvSpPr txBox="1">
            <a:spLocks/>
          </p:cNvSpPr>
          <p:nvPr/>
        </p:nvSpPr>
        <p:spPr>
          <a:xfrm>
            <a:off x="1606967" y="3271415"/>
            <a:ext cx="10870783" cy="598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thoughts do you associate with anxiety?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emotions do you associate with anxiety?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physical sensations do you associate with anxiety?</a:t>
            </a:r>
          </a:p>
        </p:txBody>
      </p:sp>
    </p:spTree>
    <p:extLst>
      <p:ext uri="{BB962C8B-B14F-4D97-AF65-F5344CB8AC3E}">
        <p14:creationId xmlns:p14="http://schemas.microsoft.com/office/powerpoint/2010/main" val="2648132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A18A7AE2-47F3-4CB2-ABBF-4EBBE2A42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>
          <a:xfrm>
            <a:off x="0" y="-1"/>
            <a:ext cx="24399213" cy="13716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5EDAA8-2F3D-4C6A-A377-948BE58563B0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Your first 1-minute  mindfulness meditation">
            <a:extLst>
              <a:ext uri="{FF2B5EF4-FFF2-40B4-BE49-F238E27FC236}">
                <a16:creationId xmlns:a16="http://schemas.microsoft.com/office/drawing/2014/main" id="{8BD56CE6-45B9-4C89-9703-1487EB27359B}"/>
              </a:ext>
            </a:extLst>
          </p:cNvPr>
          <p:cNvSpPr txBox="1">
            <a:spLocks/>
          </p:cNvSpPr>
          <p:nvPr/>
        </p:nvSpPr>
        <p:spPr>
          <a:xfrm>
            <a:off x="2792601" y="4628066"/>
            <a:ext cx="18805330" cy="308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7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Guided Practice: </a:t>
            </a:r>
            <a:br>
              <a:rPr kumimoji="0" lang="en-IN" sz="10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r>
              <a:rPr kumimoji="0" lang="en-IN" sz="10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Yes or No</a:t>
            </a:r>
            <a:endParaRPr kumimoji="0" lang="en-IN" sz="10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E9351E80-38B2-4953-998E-914F1836D638}"/>
              </a:ext>
            </a:extLst>
          </p:cNvPr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7901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sitting&#10;&#10;Description automatically generated">
            <a:extLst>
              <a:ext uri="{FF2B5EF4-FFF2-40B4-BE49-F238E27FC236}">
                <a16:creationId xmlns:a16="http://schemas.microsoft.com/office/drawing/2014/main" id="{EA89C49C-7620-4793-9665-763BCD099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839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2E9594-C3C0-488E-8DCD-FA2270BFB6CD}"/>
              </a:ext>
            </a:extLst>
          </p:cNvPr>
          <p:cNvSpPr txBox="1">
            <a:spLocks/>
          </p:cNvSpPr>
          <p:nvPr/>
        </p:nvSpPr>
        <p:spPr>
          <a:xfrm>
            <a:off x="2019924" y="3517121"/>
            <a:ext cx="8893883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B69062-3B11-4077-833A-1DE8037A285F}"/>
              </a:ext>
            </a:extLst>
          </p:cNvPr>
          <p:cNvSpPr txBox="1">
            <a:spLocks/>
          </p:cNvSpPr>
          <p:nvPr/>
        </p:nvSpPr>
        <p:spPr>
          <a:xfrm>
            <a:off x="2019922" y="5926122"/>
            <a:ext cx="8893885" cy="516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Use movement to reflect on the Yes or No Meditation.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Come back in 3 minutes to share with the group.</a:t>
            </a:r>
          </a:p>
        </p:txBody>
      </p:sp>
    </p:spTree>
    <p:extLst>
      <p:ext uri="{BB962C8B-B14F-4D97-AF65-F5344CB8AC3E}">
        <p14:creationId xmlns:p14="http://schemas.microsoft.com/office/powerpoint/2010/main" val="7802344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8B3EBCF5-172A-45D8-A122-1CD14B87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>
          <a:xfrm>
            <a:off x="0" y="-1"/>
            <a:ext cx="24399213" cy="13716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E84A-FA3E-48EF-A1B1-A0F4173F840F}"/>
              </a:ext>
            </a:extLst>
          </p:cNvPr>
          <p:cNvSpPr/>
          <p:nvPr/>
        </p:nvSpPr>
        <p:spPr>
          <a:xfrm>
            <a:off x="15213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Your first 1-minute  mindfulness meditation">
            <a:extLst>
              <a:ext uri="{FF2B5EF4-FFF2-40B4-BE49-F238E27FC236}">
                <a16:creationId xmlns:a16="http://schemas.microsoft.com/office/drawing/2014/main" id="{8BD56CE6-45B9-4C89-9703-1487EB27359B}"/>
              </a:ext>
            </a:extLst>
          </p:cNvPr>
          <p:cNvSpPr txBox="1">
            <a:spLocks/>
          </p:cNvSpPr>
          <p:nvPr/>
        </p:nvSpPr>
        <p:spPr>
          <a:xfrm>
            <a:off x="2792601" y="4628066"/>
            <a:ext cx="18805330" cy="308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7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Guided Practice: </a:t>
            </a:r>
            <a:br>
              <a:rPr kumimoji="0" lang="en-IN" sz="10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r>
              <a:rPr kumimoji="0" lang="en-IN" sz="10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Forgiveness</a:t>
            </a:r>
            <a:endParaRPr kumimoji="0" lang="en-IN" sz="10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E9351E80-38B2-4953-998E-914F1836D638}"/>
              </a:ext>
            </a:extLst>
          </p:cNvPr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07441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9639066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005386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hat is standing in the sand on a beach&#10;&#10;Description automatically generated">
            <a:extLst>
              <a:ext uri="{FF2B5EF4-FFF2-40B4-BE49-F238E27FC236}">
                <a16:creationId xmlns:a16="http://schemas.microsoft.com/office/drawing/2014/main" id="{C701CABD-0E64-4943-B124-3B825FB29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2"/>
          <a:stretch/>
        </p:blipFill>
        <p:spPr>
          <a:xfrm flipH="1">
            <a:off x="0" y="-35752"/>
            <a:ext cx="24384000" cy="13751752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B8A0BF-A263-4DEB-9DD9-5B78DE74682E}"/>
              </a:ext>
            </a:extLst>
          </p:cNvPr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9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Work &amp; Career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thistle&#10;&#10;Description automatically generated">
            <a:extLst>
              <a:ext uri="{FF2B5EF4-FFF2-40B4-BE49-F238E27FC236}">
                <a16:creationId xmlns:a16="http://schemas.microsoft.com/office/drawing/2014/main" id="{C61E4E95-3AE8-4638-9027-5FD040430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9455" b="17889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DD1186-0DEB-4069-9949-A1AF36775879}"/>
              </a:ext>
            </a:extLst>
          </p:cNvPr>
          <p:cNvGrpSpPr/>
          <p:nvPr/>
        </p:nvGrpSpPr>
        <p:grpSpPr>
          <a:xfrm>
            <a:off x="1508423" y="2625154"/>
            <a:ext cx="10378777" cy="8964866"/>
            <a:chOff x="13389723" y="4161760"/>
            <a:chExt cx="10378777" cy="89648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3D04D-36F9-44D5-84C6-633815D06246}"/>
                </a:ext>
              </a:extLst>
            </p:cNvPr>
            <p:cNvSpPr txBox="1">
              <a:spLocks/>
            </p:cNvSpPr>
            <p:nvPr/>
          </p:nvSpPr>
          <p:spPr>
            <a:xfrm>
              <a:off x="13389723" y="4161760"/>
              <a:ext cx="1948600" cy="1528401"/>
            </a:xfrm>
            <a:custGeom>
              <a:avLst/>
              <a:gdLst/>
              <a:ahLst/>
              <a:cxnLst/>
              <a:rect l="l" t="t" r="r" b="b"/>
              <a:pathLst>
                <a:path w="636868" h="499533">
                  <a:moveTo>
                    <a:pt x="597653" y="0"/>
                  </a:moveTo>
                  <a:lnTo>
                    <a:pt x="629041" y="50523"/>
                  </a:lnTo>
                  <a:cubicBezTo>
                    <a:pt x="575220" y="76614"/>
                    <a:pt x="533070" y="106975"/>
                    <a:pt x="502590" y="141606"/>
                  </a:cubicBezTo>
                  <a:cubicBezTo>
                    <a:pt x="472110" y="176236"/>
                    <a:pt x="454488" y="218219"/>
                    <a:pt x="449721" y="267556"/>
                  </a:cubicBezTo>
                  <a:lnTo>
                    <a:pt x="489726" y="267556"/>
                  </a:lnTo>
                  <a:cubicBezTo>
                    <a:pt x="519249" y="267556"/>
                    <a:pt x="543297" y="270877"/>
                    <a:pt x="561868" y="277518"/>
                  </a:cubicBezTo>
                  <a:cubicBezTo>
                    <a:pt x="580440" y="284160"/>
                    <a:pt x="595441" y="293410"/>
                    <a:pt x="606870" y="305270"/>
                  </a:cubicBezTo>
                  <a:cubicBezTo>
                    <a:pt x="617818" y="316655"/>
                    <a:pt x="625555" y="329227"/>
                    <a:pt x="630080" y="342984"/>
                  </a:cubicBezTo>
                  <a:cubicBezTo>
                    <a:pt x="634606" y="356741"/>
                    <a:pt x="636868" y="370973"/>
                    <a:pt x="636868" y="385679"/>
                  </a:cubicBezTo>
                  <a:cubicBezTo>
                    <a:pt x="636868" y="416040"/>
                    <a:pt x="624623" y="442606"/>
                    <a:pt x="600133" y="465377"/>
                  </a:cubicBezTo>
                  <a:cubicBezTo>
                    <a:pt x="575642" y="488147"/>
                    <a:pt x="546749" y="499533"/>
                    <a:pt x="513453" y="499533"/>
                  </a:cubicBezTo>
                  <a:cubicBezTo>
                    <a:pt x="461144" y="499533"/>
                    <a:pt x="420960" y="482217"/>
                    <a:pt x="392900" y="447587"/>
                  </a:cubicBezTo>
                  <a:cubicBezTo>
                    <a:pt x="364841" y="412956"/>
                    <a:pt x="350811" y="365043"/>
                    <a:pt x="350811" y="303847"/>
                  </a:cubicBezTo>
                  <a:cubicBezTo>
                    <a:pt x="350811" y="246920"/>
                    <a:pt x="374948" y="189519"/>
                    <a:pt x="423220" y="131643"/>
                  </a:cubicBezTo>
                  <a:cubicBezTo>
                    <a:pt x="471493" y="73768"/>
                    <a:pt x="529638" y="29887"/>
                    <a:pt x="597653" y="0"/>
                  </a:cubicBezTo>
                  <a:close/>
                  <a:moveTo>
                    <a:pt x="246842" y="0"/>
                  </a:moveTo>
                  <a:lnTo>
                    <a:pt x="278230" y="50523"/>
                  </a:lnTo>
                  <a:cubicBezTo>
                    <a:pt x="224409" y="76614"/>
                    <a:pt x="182258" y="106975"/>
                    <a:pt x="151779" y="141606"/>
                  </a:cubicBezTo>
                  <a:cubicBezTo>
                    <a:pt x="121299" y="176236"/>
                    <a:pt x="103676" y="218219"/>
                    <a:pt x="98910" y="267556"/>
                  </a:cubicBezTo>
                  <a:lnTo>
                    <a:pt x="138915" y="267556"/>
                  </a:lnTo>
                  <a:cubicBezTo>
                    <a:pt x="168438" y="267556"/>
                    <a:pt x="192486" y="270877"/>
                    <a:pt x="211057" y="277518"/>
                  </a:cubicBezTo>
                  <a:cubicBezTo>
                    <a:pt x="229629" y="284160"/>
                    <a:pt x="244630" y="293410"/>
                    <a:pt x="256059" y="305270"/>
                  </a:cubicBezTo>
                  <a:cubicBezTo>
                    <a:pt x="267007" y="316655"/>
                    <a:pt x="274744" y="329227"/>
                    <a:pt x="279269" y="342984"/>
                  </a:cubicBezTo>
                  <a:cubicBezTo>
                    <a:pt x="283794" y="356741"/>
                    <a:pt x="286057" y="370973"/>
                    <a:pt x="286057" y="385679"/>
                  </a:cubicBezTo>
                  <a:cubicBezTo>
                    <a:pt x="286057" y="416040"/>
                    <a:pt x="273812" y="442606"/>
                    <a:pt x="249322" y="465377"/>
                  </a:cubicBezTo>
                  <a:cubicBezTo>
                    <a:pt x="224831" y="488147"/>
                    <a:pt x="195938" y="499533"/>
                    <a:pt x="162642" y="499533"/>
                  </a:cubicBezTo>
                  <a:cubicBezTo>
                    <a:pt x="110333" y="499533"/>
                    <a:pt x="70149" y="482217"/>
                    <a:pt x="42089" y="447587"/>
                  </a:cubicBezTo>
                  <a:cubicBezTo>
                    <a:pt x="14030" y="412956"/>
                    <a:pt x="0" y="365043"/>
                    <a:pt x="0" y="303847"/>
                  </a:cubicBezTo>
                  <a:cubicBezTo>
                    <a:pt x="0" y="246920"/>
                    <a:pt x="24137" y="189519"/>
                    <a:pt x="72409" y="131643"/>
                  </a:cubicBezTo>
                  <a:cubicBezTo>
                    <a:pt x="120682" y="73768"/>
                    <a:pt x="178826" y="29887"/>
                    <a:pt x="246842" y="0"/>
                  </a:cubicBezTo>
                  <a:close/>
                </a:path>
              </a:pathLst>
            </a:custGeom>
            <a:solidFill>
              <a:srgbClr val="FAE232">
                <a:alpha val="660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1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0660116-E782-4B8A-8304-ADF8CC34EFFF}"/>
                </a:ext>
              </a:extLst>
            </p:cNvPr>
            <p:cNvSpPr txBox="1">
              <a:spLocks/>
            </p:cNvSpPr>
            <p:nvPr/>
          </p:nvSpPr>
          <p:spPr>
            <a:xfrm>
              <a:off x="14644540" y="5067206"/>
              <a:ext cx="9123960" cy="80594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rm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36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Bringing mindfulness to work is an act of self-care, a commitment to integrity. It makes you a better person to work with and it makes your work better.</a:t>
              </a:r>
            </a:p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36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r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Sharon </a:t>
              </a:r>
              <a:r>
                <a:rPr kumimoji="0" lang="en-IN" sz="6000" b="1" i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Salzberg</a:t>
              </a:r>
              <a:endParaRPr kumimoji="0" lang="en-IN" sz="6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6562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8CC5F52B-5D81-4E5B-A4BA-7BEB4549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1851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B908D81-5049-4E68-94EF-6DEA7BF4E14F}"/>
              </a:ext>
            </a:extLst>
          </p:cNvPr>
          <p:cNvGrpSpPr/>
          <p:nvPr/>
        </p:nvGrpSpPr>
        <p:grpSpPr>
          <a:xfrm>
            <a:off x="3859361" y="1230694"/>
            <a:ext cx="16665277" cy="6930326"/>
            <a:chOff x="13389723" y="4161760"/>
            <a:chExt cx="16665277" cy="69303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982FDD-E0F9-4B85-A075-8CD2D21E56CB}"/>
                </a:ext>
              </a:extLst>
            </p:cNvPr>
            <p:cNvSpPr txBox="1">
              <a:spLocks/>
            </p:cNvSpPr>
            <p:nvPr/>
          </p:nvSpPr>
          <p:spPr>
            <a:xfrm>
              <a:off x="13389723" y="4161760"/>
              <a:ext cx="1948600" cy="1528401"/>
            </a:xfrm>
            <a:custGeom>
              <a:avLst/>
              <a:gdLst/>
              <a:ahLst/>
              <a:cxnLst/>
              <a:rect l="l" t="t" r="r" b="b"/>
              <a:pathLst>
                <a:path w="636868" h="499533">
                  <a:moveTo>
                    <a:pt x="597653" y="0"/>
                  </a:moveTo>
                  <a:lnTo>
                    <a:pt x="629041" y="50523"/>
                  </a:lnTo>
                  <a:cubicBezTo>
                    <a:pt x="575220" y="76614"/>
                    <a:pt x="533070" y="106975"/>
                    <a:pt x="502590" y="141606"/>
                  </a:cubicBezTo>
                  <a:cubicBezTo>
                    <a:pt x="472110" y="176236"/>
                    <a:pt x="454488" y="218219"/>
                    <a:pt x="449721" y="267556"/>
                  </a:cubicBezTo>
                  <a:lnTo>
                    <a:pt x="489726" y="267556"/>
                  </a:lnTo>
                  <a:cubicBezTo>
                    <a:pt x="519249" y="267556"/>
                    <a:pt x="543297" y="270877"/>
                    <a:pt x="561868" y="277518"/>
                  </a:cubicBezTo>
                  <a:cubicBezTo>
                    <a:pt x="580440" y="284160"/>
                    <a:pt x="595441" y="293410"/>
                    <a:pt x="606870" y="305270"/>
                  </a:cubicBezTo>
                  <a:cubicBezTo>
                    <a:pt x="617818" y="316655"/>
                    <a:pt x="625555" y="329227"/>
                    <a:pt x="630080" y="342984"/>
                  </a:cubicBezTo>
                  <a:cubicBezTo>
                    <a:pt x="634606" y="356741"/>
                    <a:pt x="636868" y="370973"/>
                    <a:pt x="636868" y="385679"/>
                  </a:cubicBezTo>
                  <a:cubicBezTo>
                    <a:pt x="636868" y="416040"/>
                    <a:pt x="624623" y="442606"/>
                    <a:pt x="600133" y="465377"/>
                  </a:cubicBezTo>
                  <a:cubicBezTo>
                    <a:pt x="575642" y="488147"/>
                    <a:pt x="546749" y="499533"/>
                    <a:pt x="513453" y="499533"/>
                  </a:cubicBezTo>
                  <a:cubicBezTo>
                    <a:pt x="461144" y="499533"/>
                    <a:pt x="420960" y="482217"/>
                    <a:pt x="392900" y="447587"/>
                  </a:cubicBezTo>
                  <a:cubicBezTo>
                    <a:pt x="364841" y="412956"/>
                    <a:pt x="350811" y="365043"/>
                    <a:pt x="350811" y="303847"/>
                  </a:cubicBezTo>
                  <a:cubicBezTo>
                    <a:pt x="350811" y="246920"/>
                    <a:pt x="374948" y="189519"/>
                    <a:pt x="423220" y="131643"/>
                  </a:cubicBezTo>
                  <a:cubicBezTo>
                    <a:pt x="471493" y="73768"/>
                    <a:pt x="529638" y="29887"/>
                    <a:pt x="597653" y="0"/>
                  </a:cubicBezTo>
                  <a:close/>
                  <a:moveTo>
                    <a:pt x="246842" y="0"/>
                  </a:moveTo>
                  <a:lnTo>
                    <a:pt x="278230" y="50523"/>
                  </a:lnTo>
                  <a:cubicBezTo>
                    <a:pt x="224409" y="76614"/>
                    <a:pt x="182258" y="106975"/>
                    <a:pt x="151779" y="141606"/>
                  </a:cubicBezTo>
                  <a:cubicBezTo>
                    <a:pt x="121299" y="176236"/>
                    <a:pt x="103676" y="218219"/>
                    <a:pt x="98910" y="267556"/>
                  </a:cubicBezTo>
                  <a:lnTo>
                    <a:pt x="138915" y="267556"/>
                  </a:lnTo>
                  <a:cubicBezTo>
                    <a:pt x="168438" y="267556"/>
                    <a:pt x="192486" y="270877"/>
                    <a:pt x="211057" y="277518"/>
                  </a:cubicBezTo>
                  <a:cubicBezTo>
                    <a:pt x="229629" y="284160"/>
                    <a:pt x="244630" y="293410"/>
                    <a:pt x="256059" y="305270"/>
                  </a:cubicBezTo>
                  <a:cubicBezTo>
                    <a:pt x="267007" y="316655"/>
                    <a:pt x="274744" y="329227"/>
                    <a:pt x="279269" y="342984"/>
                  </a:cubicBezTo>
                  <a:cubicBezTo>
                    <a:pt x="283794" y="356741"/>
                    <a:pt x="286057" y="370973"/>
                    <a:pt x="286057" y="385679"/>
                  </a:cubicBezTo>
                  <a:cubicBezTo>
                    <a:pt x="286057" y="416040"/>
                    <a:pt x="273812" y="442606"/>
                    <a:pt x="249322" y="465377"/>
                  </a:cubicBezTo>
                  <a:cubicBezTo>
                    <a:pt x="224831" y="488147"/>
                    <a:pt x="195938" y="499533"/>
                    <a:pt x="162642" y="499533"/>
                  </a:cubicBezTo>
                  <a:cubicBezTo>
                    <a:pt x="110333" y="499533"/>
                    <a:pt x="70149" y="482217"/>
                    <a:pt x="42089" y="447587"/>
                  </a:cubicBezTo>
                  <a:cubicBezTo>
                    <a:pt x="14030" y="412956"/>
                    <a:pt x="0" y="365043"/>
                    <a:pt x="0" y="303847"/>
                  </a:cubicBezTo>
                  <a:cubicBezTo>
                    <a:pt x="0" y="246920"/>
                    <a:pt x="24137" y="189519"/>
                    <a:pt x="72409" y="131643"/>
                  </a:cubicBezTo>
                  <a:cubicBezTo>
                    <a:pt x="120682" y="73768"/>
                    <a:pt x="178826" y="29887"/>
                    <a:pt x="246842" y="0"/>
                  </a:cubicBezTo>
                  <a:close/>
                </a:path>
              </a:pathLst>
            </a:custGeom>
            <a:solidFill>
              <a:srgbClr val="FAE232">
                <a:alpha val="660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1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933AD0C-D2FE-46EE-8B12-8509190D1301}"/>
                </a:ext>
              </a:extLst>
            </p:cNvPr>
            <p:cNvSpPr txBox="1">
              <a:spLocks/>
            </p:cNvSpPr>
            <p:nvPr/>
          </p:nvSpPr>
          <p:spPr>
            <a:xfrm>
              <a:off x="14644540" y="5067206"/>
              <a:ext cx="15410460" cy="60248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rm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36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Balance is the first pillar of happiness in the workplace, because without it, it’s hard to do a good job or enjoy our work.</a:t>
              </a:r>
            </a:p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36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r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Sharon </a:t>
              </a:r>
              <a:r>
                <a:rPr kumimoji="0" lang="en-IN" sz="6000" b="1" i="1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Salzberg</a:t>
              </a:r>
              <a:endParaRPr kumimoji="0" lang="en-IN" sz="6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98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9A2AF2-67A4-402F-BC34-F96C84B5691C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5" name="Picture 4" descr="A sunset in the background&#10;&#10;Description automatically generated">
              <a:extLst>
                <a:ext uri="{FF2B5EF4-FFF2-40B4-BE49-F238E27FC236}">
                  <a16:creationId xmlns:a16="http://schemas.microsoft.com/office/drawing/2014/main" id="{7B57C8ED-F77D-472D-8427-4757523E3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25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F2EEEE-14EE-4DF2-8957-F4452A43AF75}"/>
                </a:ext>
              </a:extLst>
            </p:cNvPr>
            <p:cNvSpPr/>
            <p:nvPr/>
          </p:nvSpPr>
          <p:spPr>
            <a:xfrm>
              <a:off x="0" y="0"/>
              <a:ext cx="24383980" cy="13716000"/>
            </a:xfrm>
            <a:prstGeom prst="rect">
              <a:avLst/>
            </a:prstGeom>
            <a:gradFill flip="none" rotWithShape="1">
              <a:gsLst>
                <a:gs pos="3000">
                  <a:schemeClr val="tx1">
                    <a:alpha val="8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4978CF-959B-4BD6-8DA8-56C0AC60FBA2}"/>
              </a:ext>
            </a:extLst>
          </p:cNvPr>
          <p:cNvSpPr txBox="1">
            <a:spLocks/>
          </p:cNvSpPr>
          <p:nvPr/>
        </p:nvSpPr>
        <p:spPr>
          <a:xfrm>
            <a:off x="1978439" y="2064774"/>
            <a:ext cx="7018077" cy="194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BALANCE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3EB1C-353E-4788-BF6F-550B316DA6A6}"/>
              </a:ext>
            </a:extLst>
          </p:cNvPr>
          <p:cNvSpPr txBox="1"/>
          <p:nvPr/>
        </p:nvSpPr>
        <p:spPr>
          <a:xfrm>
            <a:off x="1978439" y="3982064"/>
            <a:ext cx="11610871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My Goal: _________________________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F90E56-5051-485D-A2A6-5F82DD94ABDD}"/>
              </a:ext>
            </a:extLst>
          </p:cNvPr>
          <p:cNvSpPr txBox="1">
            <a:spLocks/>
          </p:cNvSpPr>
          <p:nvPr/>
        </p:nvSpPr>
        <p:spPr>
          <a:xfrm>
            <a:off x="1978439" y="5682861"/>
            <a:ext cx="11610871" cy="6676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Column 1: List everything over which you hold direct control.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lang="en-I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Column 2: List everyone else who holds some control, input, or decision-making power.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lang="en-I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Column 3: List all the factors over which no one holds any control.</a:t>
            </a:r>
          </a:p>
        </p:txBody>
      </p:sp>
    </p:spTree>
    <p:extLst>
      <p:ext uri="{BB962C8B-B14F-4D97-AF65-F5344CB8AC3E}">
        <p14:creationId xmlns:p14="http://schemas.microsoft.com/office/powerpoint/2010/main" val="19412858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5312D-A2D8-481F-9372-58B1C7B5F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0" b="10938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0E0D9B-FC53-4DE7-B259-E1121B3BC4F6}"/>
              </a:ext>
            </a:extLst>
          </p:cNvPr>
          <p:cNvSpPr txBox="1">
            <a:spLocks/>
          </p:cNvSpPr>
          <p:nvPr/>
        </p:nvSpPr>
        <p:spPr>
          <a:xfrm>
            <a:off x="1978439" y="2713703"/>
            <a:ext cx="7018077" cy="194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47F277-C196-4D9C-B27E-BDA1823CA8E3}"/>
              </a:ext>
            </a:extLst>
          </p:cNvPr>
          <p:cNvSpPr txBox="1">
            <a:spLocks/>
          </p:cNvSpPr>
          <p:nvPr/>
        </p:nvSpPr>
        <p:spPr>
          <a:xfrm>
            <a:off x="1978440" y="4945442"/>
            <a:ext cx="9407316" cy="6676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does it feel to compare our direct realm of control with all the people and things outside our control?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often do we feel responsible for other people and forces?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does taking on all that responsibility feel? </a:t>
            </a:r>
          </a:p>
        </p:txBody>
      </p:sp>
    </p:spTree>
    <p:extLst>
      <p:ext uri="{BB962C8B-B14F-4D97-AF65-F5344CB8AC3E}">
        <p14:creationId xmlns:p14="http://schemas.microsoft.com/office/powerpoint/2010/main" val="12106140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FF823DCA-4546-4DDE-B326-26FD6B4D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>
          <a:xfrm>
            <a:off x="0" y="-1"/>
            <a:ext cx="24399213" cy="13716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3253824" y="3784754"/>
            <a:ext cx="17882884" cy="48492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</a:t>
            </a:r>
            <a:br>
              <a:rPr lang="en-IN" dirty="0"/>
            </a:br>
            <a:r>
              <a:rPr lang="en-IN" dirty="0"/>
              <a:t>Balance Meditation</a:t>
            </a:r>
            <a:endParaRPr lang="en-IN" sz="7200" dirty="0"/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942513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C5DD831E-42DA-4268-9643-71D7BA37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1" r="11397" b="5360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A5CEC2-1174-41D3-81BB-D70D7A596E96}"/>
              </a:ext>
            </a:extLst>
          </p:cNvPr>
          <p:cNvSpPr txBox="1">
            <a:spLocks/>
          </p:cNvSpPr>
          <p:nvPr/>
        </p:nvSpPr>
        <p:spPr>
          <a:xfrm>
            <a:off x="1594981" y="4807971"/>
            <a:ext cx="7018077" cy="194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9F0509-6755-4E12-8824-1B33D635C551}"/>
              </a:ext>
            </a:extLst>
          </p:cNvPr>
          <p:cNvSpPr txBox="1">
            <a:spLocks/>
          </p:cNvSpPr>
          <p:nvPr/>
        </p:nvSpPr>
        <p:spPr>
          <a:xfrm>
            <a:off x="1594982" y="6754758"/>
            <a:ext cx="9407316" cy="592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Where in the body was more balance needed?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Where in the mind was more balance needed?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patterns or themes were noticeable in the places more balance was needed today?</a:t>
            </a:r>
          </a:p>
        </p:txBody>
      </p:sp>
    </p:spTree>
    <p:extLst>
      <p:ext uri="{BB962C8B-B14F-4D97-AF65-F5344CB8AC3E}">
        <p14:creationId xmlns:p14="http://schemas.microsoft.com/office/powerpoint/2010/main" val="33525979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3A0FCE8D-197F-43A5-8EDC-35D53081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>
          <a:xfrm>
            <a:off x="0" y="-1"/>
            <a:ext cx="24399213" cy="13716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1BD89E-1210-4B45-9702-3131B33458B4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Seeing the Good</a:t>
            </a:r>
            <a:endParaRPr lang="en-IN" sz="10000" b="1" cap="all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424</Words>
  <Application>Microsoft Office PowerPoint</Application>
  <PresentationFormat>Custom</PresentationFormat>
  <Paragraphs>60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Garamond</vt:lpstr>
      <vt:lpstr>Georgia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PowerPoint Presentation</vt:lpstr>
      <vt:lpstr>Guided Practice: Balance Meditation</vt:lpstr>
      <vt:lpstr>PowerPoint Presentation</vt:lpstr>
      <vt:lpstr>Guided Practice:  Seeing the Good</vt:lpstr>
      <vt:lpstr>PowerPoint Presentation</vt:lpstr>
      <vt:lpstr>Break</vt:lpstr>
      <vt:lpstr>Guided Practice:  Interconnectedness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62</cp:revision>
  <dcterms:modified xsi:type="dcterms:W3CDTF">2020-09-22T17:54:10Z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1231392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