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0" r:id="rId1"/>
  </p:sldMasterIdLst>
  <p:notesMasterIdLst>
    <p:notesMasterId r:id="rId20"/>
  </p:notesMasterIdLst>
  <p:sldIdLst>
    <p:sldId id="256" r:id="rId2"/>
    <p:sldId id="338" r:id="rId3"/>
    <p:sldId id="314" r:id="rId4"/>
    <p:sldId id="324" r:id="rId5"/>
    <p:sldId id="313" r:id="rId6"/>
    <p:sldId id="275" r:id="rId7"/>
    <p:sldId id="339" r:id="rId8"/>
    <p:sldId id="344" r:id="rId9"/>
    <p:sldId id="343" r:id="rId10"/>
    <p:sldId id="292" r:id="rId11"/>
    <p:sldId id="342" r:id="rId12"/>
    <p:sldId id="270" r:id="rId13"/>
    <p:sldId id="276" r:id="rId14"/>
    <p:sldId id="341" r:id="rId15"/>
    <p:sldId id="340" r:id="rId16"/>
    <p:sldId id="345" r:id="rId17"/>
    <p:sldId id="291" r:id="rId18"/>
    <p:sldId id="28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651"/>
    <a:srgbClr val="FFD579"/>
    <a:srgbClr val="F9F5C4"/>
    <a:srgbClr val="73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98"/>
    <p:restoredTop sz="92784"/>
  </p:normalViewPr>
  <p:slideViewPr>
    <p:cSldViewPr snapToGrid="0" snapToObjects="1">
      <p:cViewPr varScale="1">
        <p:scale>
          <a:sx n="93" d="100"/>
          <a:sy n="93" d="100"/>
        </p:scale>
        <p:origin x="224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3108-BF85-6143-A039-FC38F23E87A8}" type="datetimeFigureOut">
              <a:rPr lang="en-US" smtClean="0"/>
              <a:t>8/24/20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4B30E-B303-E749-8BA9-BF26DFE3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7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9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psychological response to stimuli in the body and brain.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17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7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8B19BF0-FAA8-FB44-85B7-34709D8AD9A6}" type="datetime1">
              <a:rPr lang="en-US" smtClean="0"/>
              <a:t>8/24/20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2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2463-6A92-5F4F-BEA8-71361D0098ED}" type="datetime1">
              <a:rPr lang="en-US" smtClean="0"/>
              <a:t>8/24/20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9ADD-3832-C840-9EFA-DD3ADF3504B4}" type="datetime1">
              <a:rPr lang="en-US" smtClean="0"/>
              <a:t>8/24/20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6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B441-5AAF-294E-82E7-286B0631D1D9}" type="datetime1">
              <a:rPr lang="en-US" smtClean="0"/>
              <a:t>8/24/20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58A1BB-00B2-8146-A00F-9B3E1004B71F}" type="datetime1">
              <a:rPr lang="en-US" smtClean="0"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5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DC1-D408-F245-8D91-CAE10D6A4D18}" type="datetime1">
              <a:rPr lang="en-US" smtClean="0"/>
              <a:t>8/24/20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44B5-89CC-9546-8F89-9740AA3ACB25}" type="datetime1">
              <a:rPr lang="en-US" smtClean="0"/>
              <a:t>8/24/20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0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B531-0C27-0048-B639-A2364AD25F20}" type="datetime1">
              <a:rPr lang="en-US" smtClean="0"/>
              <a:t>8/24/20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4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66F8-FDF1-8448-BD09-5DE21998214F}" type="datetime1">
              <a:rPr lang="en-US" smtClean="0"/>
              <a:t>8/24/20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F133D54-FD98-5444-AA3F-6F0CB53EA431}" type="datetime1">
              <a:rPr lang="en-US" smtClean="0"/>
              <a:t>8/24/20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9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50C3732-0EA3-5B4A-886B-EDF8461ED122}" type="datetime1">
              <a:rPr lang="en-US" smtClean="0"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595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383D3B-9414-E048-8FCD-372C79651B57}" type="datetime1">
              <a:rPr lang="en-US" smtClean="0"/>
              <a:t>8/24/20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6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FF2B5EF4-FFF2-40B4-BE49-F238E27FC236}">
                <a16:creationId xmlns:a16="http://schemas.microsoft.com/office/drawing/2014/main" id="{563F2046-324F-4A85-AD1D-D6C97E9679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" r="58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90846F-3F1A-44C0-89BC-2CEB1E8F5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rgbClr val="BC9B83">
              <a:alpha val="40000"/>
            </a:srgb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FC2271-9ADB-B44C-AE80-AD445A3D2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34" y="1758150"/>
            <a:ext cx="3729162" cy="33417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Everyday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Mindfulness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with</a:t>
            </a:r>
            <a:br>
              <a:rPr lang="en-US" sz="2000" cap="none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Your Name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A picture containing device&#10;&#10;Description automatically generated">
            <a:extLst>
              <a:ext uri="{FF2B5EF4-FFF2-40B4-BE49-F238E27FC236}">
                <a16:creationId xmlns:a16="http://schemas.microsoft.com/office/drawing/2014/main" id="{A2DD90A1-C848-9B47-9BC2-6D2657EFE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505" y="5851907"/>
            <a:ext cx="457200" cy="457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D66652B-B5AD-FE4D-A299-B1CC51A2DCF7}"/>
              </a:ext>
            </a:extLst>
          </p:cNvPr>
          <p:cNvSpPr/>
          <p:nvPr/>
        </p:nvSpPr>
        <p:spPr>
          <a:xfrm>
            <a:off x="1655597" y="548893"/>
            <a:ext cx="1351015" cy="11246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Logo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B125C582-E6EE-064D-B243-898685F6179F}"/>
              </a:ext>
            </a:extLst>
          </p:cNvPr>
          <p:cNvSpPr txBox="1">
            <a:spLocks/>
          </p:cNvSpPr>
          <p:nvPr/>
        </p:nvSpPr>
        <p:spPr>
          <a:xfrm>
            <a:off x="5143501" y="548893"/>
            <a:ext cx="6571466" cy="1209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kern="12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Session 9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Mindfulness for Work &amp; Career</a:t>
            </a:r>
          </a:p>
        </p:txBody>
      </p:sp>
    </p:spTree>
    <p:extLst>
      <p:ext uri="{BB962C8B-B14F-4D97-AF65-F5344CB8AC3E}">
        <p14:creationId xmlns:p14="http://schemas.microsoft.com/office/powerpoint/2010/main" val="3639899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ird on a beach&#10;&#10;Description automatically generated">
            <a:extLst>
              <a:ext uri="{FF2B5EF4-FFF2-40B4-BE49-F238E27FC236}">
                <a16:creationId xmlns:a16="http://schemas.microsoft.com/office/drawing/2014/main" id="{1F51DA0E-4043-3B4C-A9AA-35ED10D7E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solidFill>
            <a:schemeClr val="accent6">
              <a:alpha val="7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5C09A5-91F8-6E4E-8DED-BC6D8B06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387155"/>
            <a:ext cx="11548532" cy="4163884"/>
          </a:xfrm>
        </p:spPr>
        <p:txBody>
          <a:bodyPr anchor="t">
            <a:normAutofit/>
          </a:bodyPr>
          <a:lstStyle/>
          <a:p>
            <a:pPr algn="l"/>
            <a:r>
              <a:rPr lang="en-US" sz="9600" cap="none" spc="0" dirty="0">
                <a:solidFill>
                  <a:schemeClr val="bg1"/>
                </a:solidFill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264247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i="1" spc="-100" dirty="0">
                <a:solidFill>
                  <a:schemeClr val="tx1"/>
                </a:solidFill>
              </a:rPr>
              <a:t>Interconnectedness</a:t>
            </a:r>
            <a:endParaRPr lang="en-US" sz="5400" i="1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619594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0D13DB-D099-4541-888D-DE0186F1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19" y="253548"/>
            <a:ext cx="5851795" cy="6384816"/>
          </a:xfrm>
          <a:prstGeom prst="rect">
            <a:avLst/>
          </a:prstGeom>
          <a:solidFill>
            <a:srgbClr val="FFFFFF"/>
          </a:solidFill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047"/>
          <a:stretch/>
        </p:blipFill>
        <p:spPr>
          <a:xfrm>
            <a:off x="260519" y="245035"/>
            <a:ext cx="5860882" cy="6400800"/>
          </a:xfrm>
          <a:prstGeom prst="rect">
            <a:avLst/>
          </a:prstGeom>
        </p:spPr>
      </p:pic>
      <p:sp>
        <p:nvSpPr>
          <p:cNvPr id="33" name="Rectangle 28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5369098"/>
          </a:xfrm>
        </p:spPr>
        <p:txBody>
          <a:bodyPr>
            <a:normAutofit/>
          </a:bodyPr>
          <a:lstStyle/>
          <a:p>
            <a:pPr algn="ctr"/>
            <a:r>
              <a:rPr lang="en-US" sz="4700" i="1" dirty="0">
                <a:solidFill>
                  <a:schemeClr val="accent1">
                    <a:lumMod val="75000"/>
                  </a:schemeClr>
                </a:solidFill>
              </a:rPr>
              <a:t>Reframe the accusing “you” </a:t>
            </a:r>
            <a:br>
              <a:rPr lang="en-US" sz="4700" i="1" dirty="0"/>
            </a:br>
            <a:br>
              <a:rPr lang="en-US" sz="4700" i="1" dirty="0"/>
            </a:br>
            <a:r>
              <a:rPr lang="en-US" sz="4700" i="1" dirty="0">
                <a:solidFill>
                  <a:schemeClr val="accent6">
                    <a:lumMod val="50000"/>
                  </a:schemeClr>
                </a:solidFill>
              </a:rPr>
              <a:t>to the accountable “I”</a:t>
            </a:r>
            <a:endParaRPr lang="en-US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5513" y="6126435"/>
            <a:ext cx="548640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2597179-43A9-6A4E-9395-C49AE8DD0123}"/>
              </a:ext>
            </a:extLst>
          </p:cNvPr>
          <p:cNvSpPr txBox="1">
            <a:spLocks/>
          </p:cNvSpPr>
          <p:nvPr/>
        </p:nvSpPr>
        <p:spPr>
          <a:xfrm>
            <a:off x="246059" y="245035"/>
            <a:ext cx="5908423" cy="1717964"/>
          </a:xfrm>
          <a:prstGeom prst="rect">
            <a:avLst/>
          </a:prstGeom>
          <a:solidFill>
            <a:schemeClr val="tx2">
              <a:lumMod val="10000"/>
              <a:lumOff val="90000"/>
              <a:alpha val="65000"/>
            </a:schemeClr>
          </a:solidFill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</a:rPr>
              <a:t>Mindfulness of Speech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34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7242" y="274320"/>
            <a:ext cx="4280190" cy="63906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491" y="642593"/>
            <a:ext cx="9292527" cy="1746504"/>
          </a:xfrm>
        </p:spPr>
        <p:txBody>
          <a:bodyPr anchor="ctr">
            <a:normAutofit/>
          </a:bodyPr>
          <a:lstStyle/>
          <a:p>
            <a:r>
              <a:rPr lang="en-US" sz="5000" b="1" dirty="0">
                <a:solidFill>
                  <a:schemeClr val="bg1"/>
                </a:solidFill>
              </a:rPr>
              <a:t>Anxiety</a:t>
            </a:r>
            <a:r>
              <a:rPr lang="en-US" sz="5000" b="1" dirty="0">
                <a:solidFill>
                  <a:schemeClr val="accent6">
                    <a:lumMod val="50000"/>
                  </a:schemeClr>
                </a:solidFill>
              </a:rPr>
              <a:t>   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159000"/>
            <a:ext cx="6280826" cy="3688774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What </a:t>
            </a:r>
            <a:r>
              <a:rPr lang="en-US" sz="3000" i="1" dirty="0">
                <a:solidFill>
                  <a:schemeClr val="accent6">
                    <a:lumMod val="75000"/>
                  </a:schemeClr>
                </a:solidFill>
              </a:rPr>
              <a:t>thoughts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 do you associate with anxiety?</a:t>
            </a:r>
          </a:p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What </a:t>
            </a:r>
            <a:r>
              <a:rPr lang="en-US" sz="3000" i="1" dirty="0">
                <a:solidFill>
                  <a:schemeClr val="accent6">
                    <a:lumMod val="75000"/>
                  </a:schemeClr>
                </a:solidFill>
              </a:rPr>
              <a:t>emotions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 do you associate with anxiety?</a:t>
            </a:r>
          </a:p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What </a:t>
            </a:r>
            <a:r>
              <a:rPr lang="en-US" sz="3000" i="1" dirty="0">
                <a:solidFill>
                  <a:schemeClr val="accent6">
                    <a:lumMod val="75000"/>
                  </a:schemeClr>
                </a:solidFill>
              </a:rPr>
              <a:t>physical sensations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do you associate with anxiety?</a:t>
            </a:r>
            <a:endParaRPr lang="en-US" sz="3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0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i="1" spc="-100" dirty="0">
                <a:solidFill>
                  <a:schemeClr val="tx1"/>
                </a:solidFill>
              </a:rPr>
              <a:t>Yes</a:t>
            </a:r>
            <a:r>
              <a:rPr lang="en-US" sz="6600" spc="-100" dirty="0">
                <a:solidFill>
                  <a:schemeClr val="tx1"/>
                </a:solidFill>
              </a:rPr>
              <a:t> or </a:t>
            </a:r>
            <a:r>
              <a:rPr lang="en-US" sz="6600" i="1" spc="-100" dirty="0">
                <a:solidFill>
                  <a:schemeClr val="tx1"/>
                </a:solidFill>
              </a:rPr>
              <a:t>No</a:t>
            </a:r>
            <a:endParaRPr lang="en-US" sz="5400" i="1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977791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40612" y="321009"/>
            <a:ext cx="4132966" cy="62159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i="1" dirty="0">
                <a:solidFill>
                  <a:schemeClr val="accent6">
                    <a:lumMod val="50000"/>
                  </a:schemeClr>
                </a:solidFill>
              </a:rPr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9097"/>
            <a:ext cx="6280826" cy="3537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Use movement to reflect on the Yes or No Meditation.</a:t>
            </a: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Come back in 3 minutes to share with the group.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07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spc="-100" dirty="0">
                <a:solidFill>
                  <a:schemeClr val="tx1"/>
                </a:solidFill>
              </a:rPr>
              <a:t>Forgiveness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16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317107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Closing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Student Workbook practices for this week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Next session is at TIME/DATE/LOCATION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Final announcements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85" r="11861"/>
          <a:stretch/>
        </p:blipFill>
        <p:spPr>
          <a:xfrm>
            <a:off x="7500327" y="456237"/>
            <a:ext cx="4299660" cy="603504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854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4400" cap="all" spc="-100" dirty="0">
                <a:solidFill>
                  <a:schemeClr val="tx1"/>
                </a:solidFill>
              </a:rPr>
              <a:t>Closing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18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038590" y="2851919"/>
            <a:ext cx="65925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Wish each other and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ourselves well.</a:t>
            </a:r>
          </a:p>
        </p:txBody>
      </p:sp>
    </p:spTree>
    <p:extLst>
      <p:ext uri="{BB962C8B-B14F-4D97-AF65-F5344CB8AC3E}">
        <p14:creationId xmlns:p14="http://schemas.microsoft.com/office/powerpoint/2010/main" val="934009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500" r="-2" b="7817"/>
          <a:stretch/>
        </p:blipFill>
        <p:spPr>
          <a:xfrm>
            <a:off x="424928" y="419292"/>
            <a:ext cx="5522976" cy="60533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5369098"/>
          </a:xfrm>
        </p:spPr>
        <p:txBody>
          <a:bodyPr>
            <a:normAutofit/>
          </a:bodyPr>
          <a:lstStyle/>
          <a:p>
            <a:r>
              <a:rPr lang="en-US" sz="3200" dirty="0"/>
              <a:t>“Bringing mindfulness to work is an act of </a:t>
            </a:r>
            <a:r>
              <a:rPr lang="en-US" sz="3200" i="1" dirty="0">
                <a:solidFill>
                  <a:schemeClr val="accent1">
                    <a:lumMod val="50000"/>
                  </a:schemeClr>
                </a:solidFill>
              </a:rPr>
              <a:t>self-care</a:t>
            </a:r>
            <a:r>
              <a:rPr lang="en-US" sz="3200" dirty="0"/>
              <a:t>, a commitment to </a:t>
            </a: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</a:rPr>
              <a:t>integrity</a:t>
            </a:r>
            <a:r>
              <a:rPr lang="en-US" sz="3200" dirty="0"/>
              <a:t>. It makes you a better person to work with and it makes your work better.”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-Sharon Salzberg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5513" y="6126435"/>
            <a:ext cx="548640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6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97" y="10"/>
            <a:ext cx="12191206" cy="6857989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87FD26E4-041F-4EF2-B92D-6034C0F8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37549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30000"/>
                </a:schemeClr>
              </a:gs>
              <a:gs pos="80000">
                <a:schemeClr val="bg1">
                  <a:alpha val="15000"/>
                </a:schemeClr>
              </a:gs>
              <a:gs pos="0">
                <a:schemeClr val="bg1">
                  <a:alpha val="0"/>
                </a:schemeClr>
              </a:gs>
              <a:gs pos="20000">
                <a:schemeClr val="bg1">
                  <a:alpha val="15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2597179-43A9-6A4E-9395-C49AE8DD0123}"/>
              </a:ext>
            </a:extLst>
          </p:cNvPr>
          <p:cNvSpPr txBox="1">
            <a:spLocks/>
          </p:cNvSpPr>
          <p:nvPr/>
        </p:nvSpPr>
        <p:spPr>
          <a:xfrm>
            <a:off x="1374320" y="987044"/>
            <a:ext cx="9443357" cy="4727956"/>
          </a:xfrm>
          <a:prstGeom prst="rect">
            <a:avLst/>
          </a:prstGeom>
          <a:solidFill>
            <a:schemeClr val="tx1">
              <a:lumMod val="85000"/>
              <a:alpha val="53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“Balance is the first pillar of happiness in the workplace, because without it, it’s hard to do a good job or enjoy our work.” </a:t>
            </a:r>
          </a:p>
          <a:p>
            <a:endParaRPr lang="en-US" sz="4800" dirty="0">
              <a:solidFill>
                <a:schemeClr val="bg1"/>
              </a:solidFill>
            </a:endParaRPr>
          </a:p>
          <a:p>
            <a:pPr algn="r"/>
            <a:r>
              <a:rPr lang="en-US" sz="4800" dirty="0">
                <a:solidFill>
                  <a:schemeClr val="tx1"/>
                </a:solidFill>
              </a:rPr>
              <a:t>-Sharon Salzberg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920" y="6386957"/>
            <a:ext cx="1955980" cy="228600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5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5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10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1657BF2-BFFB-4FF0-9FE2-4D7F7A7C9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397171-E233-4F26-9A8C-29C436537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A830B9C-C9EB-4D80-9552-AE9DE3075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5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52" y="642593"/>
            <a:ext cx="6618067" cy="1744183"/>
          </a:xfrm>
        </p:spPr>
        <p:txBody>
          <a:bodyPr>
            <a:normAutofit/>
          </a:bodyPr>
          <a:lstStyle/>
          <a:p>
            <a:pPr algn="ctr"/>
            <a:r>
              <a:rPr lang="en-US" sz="7200" b="1" i="1" dirty="0">
                <a:solidFill>
                  <a:schemeClr val="accent6">
                    <a:lumMod val="75000"/>
                  </a:schemeClr>
                </a:solidFill>
              </a:rPr>
              <a:t>Balance</a:t>
            </a:r>
            <a:endParaRPr lang="en-US" sz="4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79" y="2117809"/>
            <a:ext cx="6070939" cy="409759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My Goal: ____________________________________________________</a:t>
            </a:r>
          </a:p>
          <a:p>
            <a:pPr marL="0" indent="0">
              <a:buNone/>
            </a:pP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Column 1: List everything over which you hold </a:t>
            </a: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</a:rPr>
              <a:t>direct control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Column 2: List </a:t>
            </a:r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</a:rPr>
              <a:t>everyone else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who holds some control, input, or decision-making power.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</a:rPr>
              <a:t>Column 3: List all the factors over which </a:t>
            </a:r>
            <a:r>
              <a:rPr lang="en-US" sz="2000" u="sng" dirty="0">
                <a:solidFill>
                  <a:srgbClr val="7030A0"/>
                </a:solidFill>
              </a:rPr>
              <a:t>no one </a:t>
            </a:r>
            <a:r>
              <a:rPr lang="en-US" sz="2000" dirty="0">
                <a:solidFill>
                  <a:srgbClr val="7030A0"/>
                </a:solidFill>
              </a:rPr>
              <a:t>holds any control.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50" r="2679"/>
          <a:stretch/>
        </p:blipFill>
        <p:spPr>
          <a:xfrm>
            <a:off x="7837365" y="237743"/>
            <a:ext cx="4033082" cy="64008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40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461" r="5365"/>
          <a:stretch/>
        </p:blipFill>
        <p:spPr>
          <a:xfrm>
            <a:off x="387501" y="384048"/>
            <a:ext cx="4378461" cy="61264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9097"/>
            <a:ext cx="6280826" cy="382631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How does it feel to compare our direct realm of control with all the people and things outside our control?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How often do we feel responsible for other people and forces?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solidFill>
                  <a:srgbClr val="941651"/>
                </a:solidFill>
              </a:rPr>
              <a:t>How does taking on all that responsibility feel?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23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spc="-100" dirty="0">
                <a:solidFill>
                  <a:schemeClr val="tx1"/>
                </a:solidFill>
              </a:rPr>
              <a:t>Balance  Meditation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651779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1657BF2-BFFB-4FF0-9FE2-4D7F7A7C9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397171-E233-4F26-9A8C-29C436537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A830B9C-C9EB-4D80-9552-AE9DE3075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5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52" y="642593"/>
            <a:ext cx="6618067" cy="174418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Reflection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117809"/>
            <a:ext cx="6255332" cy="40975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Where in the body was more balance needed?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Where in the mind was more balance needed?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941651"/>
                </a:solidFill>
              </a:rPr>
              <a:t>What patterns or themes were noticeable in the places more balance was needed today?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837371" y="335688"/>
            <a:ext cx="4124416" cy="618662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7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1834572"/>
            <a:ext cx="8652938" cy="32105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Guided Practice:</a:t>
            </a:r>
            <a:br>
              <a:rPr lang="en-US" sz="7200" spc="-100" dirty="0"/>
            </a:br>
            <a:r>
              <a:rPr lang="en-US" sz="6600" spc="-100" dirty="0">
                <a:solidFill>
                  <a:schemeClr val="tx1"/>
                </a:solidFill>
              </a:rPr>
              <a:t>Seeing the Good</a:t>
            </a:r>
            <a:endParaRPr lang="en-US" sz="5400" spc="-1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013805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500"/>
          <a:stretch/>
        </p:blipFill>
        <p:spPr>
          <a:xfrm>
            <a:off x="298024" y="384048"/>
            <a:ext cx="4377447" cy="6089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i="1" dirty="0">
                <a:solidFill>
                  <a:schemeClr val="accent6">
                    <a:lumMod val="50000"/>
                  </a:schemeClr>
                </a:solidFill>
              </a:rPr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9097"/>
            <a:ext cx="6280826" cy="3826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Write down or quietly reflect on all things you are grateful for.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Call to mind the people and gifts that make you thankful. Hold them in mind, savor them, and offer gratitude for each one.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Wish each person well.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12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23C24"/>
      </a:dk2>
      <a:lt2>
        <a:srgbClr val="E2E6E8"/>
      </a:lt2>
      <a:accent1>
        <a:srgbClr val="BC9B83"/>
      </a:accent1>
      <a:accent2>
        <a:srgbClr val="ABA175"/>
      </a:accent2>
      <a:accent3>
        <a:srgbClr val="9BA57D"/>
      </a:accent3>
      <a:accent4>
        <a:srgbClr val="88AC75"/>
      </a:accent4>
      <a:accent5>
        <a:srgbClr val="81AC85"/>
      </a:accent5>
      <a:accent6>
        <a:srgbClr val="77AE92"/>
      </a:accent6>
      <a:hlink>
        <a:srgbClr val="5A86A6"/>
      </a:hlink>
      <a:folHlink>
        <a:srgbClr val="828282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436</Words>
  <Application>Microsoft Macintosh PowerPoint</Application>
  <PresentationFormat>Widescreen</PresentationFormat>
  <Paragraphs>82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Garamond</vt:lpstr>
      <vt:lpstr>Sagona Book</vt:lpstr>
      <vt:lpstr>Sagona ExtraLight</vt:lpstr>
      <vt:lpstr>SavonVTI</vt:lpstr>
      <vt:lpstr>Everyday Mindfulness  with Your Name</vt:lpstr>
      <vt:lpstr>“Bringing mindfulness to work is an act of self-care, a commitment to integrity. It makes you a better person to work with and it makes your work better.”   -Sharon Salzberg</vt:lpstr>
      <vt:lpstr>PowerPoint Presentation</vt:lpstr>
      <vt:lpstr>Balance</vt:lpstr>
      <vt:lpstr>Reflection</vt:lpstr>
      <vt:lpstr>Guided Practice: Balance  Meditation</vt:lpstr>
      <vt:lpstr>Reflection</vt:lpstr>
      <vt:lpstr>Guided Practice: Seeing the Good</vt:lpstr>
      <vt:lpstr>Reflection</vt:lpstr>
      <vt:lpstr>Break</vt:lpstr>
      <vt:lpstr>Guided Practice: Interconnectedness</vt:lpstr>
      <vt:lpstr>Reframe the accusing “you”   to the accountable “I”</vt:lpstr>
      <vt:lpstr>Anxiety   Brainstorm</vt:lpstr>
      <vt:lpstr>Guided Practice: Yes or No</vt:lpstr>
      <vt:lpstr>Reflection</vt:lpstr>
      <vt:lpstr>Guided Practice: Forgiveness</vt:lpstr>
      <vt:lpstr>Closing Notes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Everyday Mindfulness  with Your Name</dc:title>
  <dc:creator>Melody Gee</dc:creator>
  <cp:lastModifiedBy>Melody Gee</cp:lastModifiedBy>
  <cp:revision>79</cp:revision>
  <dcterms:created xsi:type="dcterms:W3CDTF">2020-08-14T14:17:42Z</dcterms:created>
  <dcterms:modified xsi:type="dcterms:W3CDTF">2020-08-24T16:37:19Z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801464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D8.0.8</vt:lpwstr>
  </property>
</Properties>
</file>