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61" r:id="rId4"/>
    <p:sldId id="362" r:id="rId5"/>
    <p:sldId id="363" r:id="rId6"/>
    <p:sldId id="364" r:id="rId7"/>
    <p:sldId id="277" r:id="rId8"/>
    <p:sldId id="365" r:id="rId9"/>
    <p:sldId id="366" r:id="rId10"/>
    <p:sldId id="367" r:id="rId11"/>
    <p:sldId id="355" r:id="rId12"/>
    <p:sldId id="368" r:id="rId13"/>
    <p:sldId id="369" r:id="rId14"/>
    <p:sldId id="321" r:id="rId15"/>
    <p:sldId id="303" r:id="rId16"/>
    <p:sldId id="370" r:id="rId17"/>
    <p:sldId id="333" r:id="rId18"/>
    <p:sldId id="338" r:id="rId19"/>
    <p:sldId id="33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 ." initials="S." lastIdx="1" clrIdx="0">
    <p:extLst>
      <p:ext uri="{19B8F6BF-5375-455C-9EA6-DF929625EA0E}">
        <p15:presenceInfo xmlns:p15="http://schemas.microsoft.com/office/powerpoint/2012/main" userId="1d98c7a5c34cf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E232"/>
    <a:srgbClr val="9A8616"/>
    <a:srgbClr val="A1C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1596" y="1026"/>
      </p:cViewPr>
      <p:guideLst>
        <p:guide orient="horz" pos="4320"/>
        <p:guide pos="76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018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982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747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907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6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BFBFBF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7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262626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404040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8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9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0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1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0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1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404040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2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76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73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4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5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262626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7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8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9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93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90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1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2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person, phone&#10;&#10;Description automatically generated">
            <a:extLst>
              <a:ext uri="{FF2B5EF4-FFF2-40B4-BE49-F238E27FC236}">
                <a16:creationId xmlns:a16="http://schemas.microsoft.com/office/drawing/2014/main" id="{3F240522-D35B-4453-91EA-118A97AEA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106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425021">
              <a:alpha val="56915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7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8" name="Subtitle 2"/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Session </a:t>
            </a:r>
            <a:r>
              <a:rPr lang="en-US" dirty="0"/>
              <a:t>8</a:t>
            </a:r>
            <a:endParaRPr dirty="0"/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Mindfulness for Anxiety</a:t>
            </a:r>
          </a:p>
        </p:txBody>
      </p:sp>
      <p:sp>
        <p:nvSpPr>
          <p:cNvPr id="109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rPr b="1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14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12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13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8FD8D-9105-4DC1-AE83-E2AC2658A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3" b="8637"/>
          <a:stretch/>
        </p:blipFill>
        <p:spPr>
          <a:xfrm>
            <a:off x="0" y="0"/>
            <a:ext cx="24386070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8A3C55-2BE7-46B5-AABB-2EA6ECB55604}"/>
              </a:ext>
            </a:extLst>
          </p:cNvPr>
          <p:cNvSpPr txBox="1">
            <a:spLocks/>
          </p:cNvSpPr>
          <p:nvPr/>
        </p:nvSpPr>
        <p:spPr>
          <a:xfrm>
            <a:off x="2373885" y="1799302"/>
            <a:ext cx="17093986" cy="320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Brainstorm with a partner: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32989A-6C89-4728-AF42-81A0B3F6CD61}"/>
              </a:ext>
            </a:extLst>
          </p:cNvPr>
          <p:cNvSpPr txBox="1">
            <a:spLocks/>
          </p:cNvSpPr>
          <p:nvPr/>
        </p:nvSpPr>
        <p:spPr>
          <a:xfrm>
            <a:off x="2373882" y="3875705"/>
            <a:ext cx="14940724" cy="361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are helpful actions or words when anxiety triggers?</a:t>
            </a:r>
          </a:p>
        </p:txBody>
      </p:sp>
    </p:spTree>
    <p:extLst>
      <p:ext uri="{BB962C8B-B14F-4D97-AF65-F5344CB8AC3E}">
        <p14:creationId xmlns:p14="http://schemas.microsoft.com/office/powerpoint/2010/main" val="5766087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FC54DD1-BD35-42A8-9061-5FEBA8ABB72E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2" name="Picture 1" descr="A close up of a flower&#10;&#10;Description automatically generated">
              <a:extLst>
                <a:ext uri="{FF2B5EF4-FFF2-40B4-BE49-F238E27FC236}">
                  <a16:creationId xmlns:a16="http://schemas.microsoft.com/office/drawing/2014/main" id="{E3F067F1-8F95-400B-A2E0-A9CA03424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77" r="2144"/>
            <a:stretch/>
          </p:blipFill>
          <p:spPr>
            <a:xfrm flipH="1">
              <a:off x="8710594" y="0"/>
              <a:ext cx="15673406" cy="13716000"/>
            </a:xfrm>
            <a:prstGeom prst="rect">
              <a:avLst/>
            </a:prstGeom>
          </p:spPr>
        </p:pic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:a16="http://schemas.microsoft.com/office/drawing/2014/main" id="{816FD7FF-464F-4988-B381-7CBA88293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174" r="-1"/>
            <a:stretch/>
          </p:blipFill>
          <p:spPr>
            <a:xfrm flipH="1">
              <a:off x="-1" y="0"/>
              <a:ext cx="11326761" cy="13716000"/>
            </a:xfrm>
            <a:prstGeom prst="rect">
              <a:avLst/>
            </a:prstGeom>
          </p:spPr>
        </p:pic>
      </p:grpSp>
      <p:sp>
        <p:nvSpPr>
          <p:cNvPr id="128" name="Welcome"/>
          <p:cNvSpPr txBox="1">
            <a:spLocks noGrp="1"/>
          </p:cNvSpPr>
          <p:nvPr>
            <p:ph type="title" idx="4294967295"/>
          </p:nvPr>
        </p:nvSpPr>
        <p:spPr>
          <a:xfrm>
            <a:off x="1515535" y="4783548"/>
            <a:ext cx="13970271" cy="4979883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>
            <a:lvl1pPr algn="l" defTabSz="1828800">
              <a:lnSpc>
                <a:spcPct val="70000"/>
              </a:lnSpc>
              <a:defRPr sz="16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IN" sz="13000" dirty="0"/>
              <a:t>Break</a:t>
            </a:r>
            <a:endParaRPr sz="13000" dirty="0"/>
          </a:p>
        </p:txBody>
      </p:sp>
    </p:spTree>
    <p:extLst>
      <p:ext uri="{BB962C8B-B14F-4D97-AF65-F5344CB8AC3E}">
        <p14:creationId xmlns:p14="http://schemas.microsoft.com/office/powerpoint/2010/main" val="32671026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325992-3F17-441E-AC4B-974897CCEBB5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FC3336A-0301-4693-87D5-F139A5358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460" r="26973" b="22911"/>
            <a:stretch/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F6503F-4AE3-4C79-998E-F6992DA691EB}"/>
                </a:ext>
              </a:extLst>
            </p:cNvPr>
            <p:cNvSpPr/>
            <p:nvPr/>
          </p:nvSpPr>
          <p:spPr>
            <a:xfrm flipH="1">
              <a:off x="0" y="0"/>
              <a:ext cx="243840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5000">
                  <a:schemeClr val="bg1">
                    <a:alpha val="8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C16C05F-6603-4809-80CB-457C7E94024D}"/>
              </a:ext>
            </a:extLst>
          </p:cNvPr>
          <p:cNvSpPr txBox="1">
            <a:spLocks/>
          </p:cNvSpPr>
          <p:nvPr/>
        </p:nvSpPr>
        <p:spPr>
          <a:xfrm>
            <a:off x="1606969" y="1865305"/>
            <a:ext cx="13790347" cy="206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Possible or Probable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2C4787-F525-4A63-980F-7F21966E10FF}"/>
              </a:ext>
            </a:extLst>
          </p:cNvPr>
          <p:cNvGrpSpPr/>
          <p:nvPr/>
        </p:nvGrpSpPr>
        <p:grpSpPr>
          <a:xfrm>
            <a:off x="1606968" y="4612289"/>
            <a:ext cx="15147194" cy="7746859"/>
            <a:chOff x="1606968" y="3491411"/>
            <a:chExt cx="15147194" cy="774685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AD6BDD-5C48-4228-BDE7-E2EA9089A955}"/>
                </a:ext>
              </a:extLst>
            </p:cNvPr>
            <p:cNvGrpSpPr/>
            <p:nvPr/>
          </p:nvGrpSpPr>
          <p:grpSpPr>
            <a:xfrm>
              <a:off x="1606968" y="3491411"/>
              <a:ext cx="15147194" cy="7746859"/>
              <a:chOff x="1606968" y="3491411"/>
              <a:chExt cx="15147194" cy="7746859"/>
            </a:xfrm>
          </p:grpSpPr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C70C10D-0151-4B99-A6C7-BA7463AD51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6968" y="3491411"/>
                <a:ext cx="6770112" cy="77468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rmAutofit/>
              </a:bodyPr>
              <a:lstStyle>
                <a:lvl1pPr marL="63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127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90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254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317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381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44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508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71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The kids will get distracted and get hit by a car.</a:t>
                </a: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lang="en-I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I’ll miss this deadline, ruin the project, and get fired.</a:t>
                </a: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lang="en-I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A fight will cause our breakup and my losing the house.</a:t>
                </a:r>
              </a:p>
            </p:txBody>
          </p:sp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E2587FA-C779-415C-A890-EE3042DD28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84051" y="3491412"/>
                <a:ext cx="6770111" cy="77468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rmAutofit/>
              </a:bodyPr>
              <a:lstStyle>
                <a:lvl1pPr marL="63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127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90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254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317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381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44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508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71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We’ll stay nearby and watch for traffic.</a:t>
                </a: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lang="en-I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I’ll manage my time and set mini deadlines.</a:t>
                </a: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lang="en-I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FontTx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A fight will lead to important discussions and knowing each other better.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3D1939A-C8E5-4F4E-959C-B3DDBFFA88BD}"/>
                </a:ext>
              </a:extLst>
            </p:cNvPr>
            <p:cNvCxnSpPr>
              <a:cxnSpLocks/>
            </p:cNvCxnSpPr>
            <p:nvPr/>
          </p:nvCxnSpPr>
          <p:spPr>
            <a:xfrm>
              <a:off x="9114503" y="3628102"/>
              <a:ext cx="0" cy="6961239"/>
            </a:xfrm>
            <a:prstGeom prst="line">
              <a:avLst/>
            </a:prstGeom>
            <a:noFill/>
            <a:ln w="25400" cap="flat">
              <a:solidFill>
                <a:srgbClr val="FAE23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2572057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ED5E9DE2-8BA2-4308-9A26-62449AF94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11587" b="13676"/>
          <a:stretch/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69A62-8673-493A-8132-0FA5B88D51F2}"/>
              </a:ext>
            </a:extLst>
          </p:cNvPr>
          <p:cNvSpPr/>
          <p:nvPr/>
        </p:nvSpPr>
        <p:spPr>
          <a:xfrm>
            <a:off x="0" y="0"/>
            <a:ext cx="2438398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6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10AFE0-2017-4B9F-B1E2-0B810FA84ED6}"/>
              </a:ext>
            </a:extLst>
          </p:cNvPr>
          <p:cNvSpPr txBox="1">
            <a:spLocks/>
          </p:cNvSpPr>
          <p:nvPr/>
        </p:nvSpPr>
        <p:spPr>
          <a:xfrm>
            <a:off x="2003329" y="3510117"/>
            <a:ext cx="11211226" cy="7835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Feelings: </a:t>
            </a: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emotional states aligned with physical responses in the body.</a:t>
            </a:r>
            <a:br>
              <a:rPr kumimoji="0" lang="en-IN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</a:br>
            <a:br>
              <a:rPr kumimoji="0" lang="en-IN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</a:br>
            <a:r>
              <a:rPr kumimoji="0" lang="en-IN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Thoughts: </a:t>
            </a: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ideas, stories, and interpretations.</a:t>
            </a:r>
          </a:p>
        </p:txBody>
      </p:sp>
    </p:spTree>
    <p:extLst>
      <p:ext uri="{BB962C8B-B14F-4D97-AF65-F5344CB8AC3E}">
        <p14:creationId xmlns:p14="http://schemas.microsoft.com/office/powerpoint/2010/main" val="40068982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90F7C024-3178-478F-9BE3-3FCEE9A8E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b="5033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4C2AB2-3AE0-495B-84D8-CBCF1A16C3BB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732000"/>
            <a:ext cx="18805330" cy="4954800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sz="7200" dirty="0"/>
            </a:br>
            <a:r>
              <a:rPr lang="en-IN" sz="10000" dirty="0"/>
              <a:t>Reframing </a:t>
            </a:r>
            <a:br>
              <a:rPr lang="en-IN" sz="10000" dirty="0"/>
            </a:br>
            <a:r>
              <a:rPr lang="en-IN" sz="10000" dirty="0"/>
              <a:t>Anxious Thoughts</a:t>
            </a:r>
            <a:endParaRPr lang="en-IN" sz="10000" b="1" cap="all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162560713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A080142E-AEBA-4A83-80A5-5C32CDB8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9819" b="14267"/>
          <a:stretch/>
        </p:blipFill>
        <p:spPr>
          <a:xfrm>
            <a:off x="0" y="0"/>
            <a:ext cx="24383304" cy="137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094789-EB78-4E2F-8D3D-BC769CEB88C2}"/>
              </a:ext>
            </a:extLst>
          </p:cNvPr>
          <p:cNvSpPr/>
          <p:nvPr/>
        </p:nvSpPr>
        <p:spPr>
          <a:xfrm>
            <a:off x="0" y="0"/>
            <a:ext cx="24383304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740C97-E789-427C-A898-350BC2BCAE04}"/>
              </a:ext>
            </a:extLst>
          </p:cNvPr>
          <p:cNvSpPr txBox="1">
            <a:spLocks/>
          </p:cNvSpPr>
          <p:nvPr/>
        </p:nvSpPr>
        <p:spPr>
          <a:xfrm>
            <a:off x="12448262" y="2869423"/>
            <a:ext cx="10146267" cy="150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C03E04-72A8-4F8E-8311-E8989484C781}"/>
              </a:ext>
            </a:extLst>
          </p:cNvPr>
          <p:cNvSpPr txBox="1">
            <a:spLocks/>
          </p:cNvSpPr>
          <p:nvPr/>
        </p:nvSpPr>
        <p:spPr>
          <a:xfrm>
            <a:off x="12448260" y="4983456"/>
            <a:ext cx="10146269" cy="6423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What’s something new you notice when reframing anxious thoughts?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 new angle, a new way to see the problem, a new approach, a way to ask for help?</a:t>
            </a:r>
          </a:p>
        </p:txBody>
      </p:sp>
    </p:spTree>
    <p:extLst>
      <p:ext uri="{BB962C8B-B14F-4D97-AF65-F5344CB8AC3E}">
        <p14:creationId xmlns:p14="http://schemas.microsoft.com/office/powerpoint/2010/main" val="20516766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06791-F0C1-4190-BF97-7E434695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 r="332"/>
          <a:stretch/>
        </p:blipFill>
        <p:spPr>
          <a:xfrm>
            <a:off x="-2" y="-1"/>
            <a:ext cx="24384001" cy="13716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98D162-2E8D-4044-B4B1-2808C62AE1AC}"/>
              </a:ext>
            </a:extLst>
          </p:cNvPr>
          <p:cNvSpPr txBox="1">
            <a:spLocks/>
          </p:cNvSpPr>
          <p:nvPr/>
        </p:nvSpPr>
        <p:spPr>
          <a:xfrm>
            <a:off x="1720039" y="5424583"/>
            <a:ext cx="20216331" cy="1993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Resilience for Caretaking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379813-DA8C-45F4-9825-B35407818804}"/>
              </a:ext>
            </a:extLst>
          </p:cNvPr>
          <p:cNvSpPr txBox="1">
            <a:spLocks/>
          </p:cNvSpPr>
          <p:nvPr/>
        </p:nvSpPr>
        <p:spPr>
          <a:xfrm>
            <a:off x="1720039" y="7152967"/>
            <a:ext cx="21818387" cy="550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May I offer care and presence without conditions or expectations.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May I find the inner resources to be able to truly give.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May I offer love, knowing I can’t control the course of life, suffering, or death.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 care about your pain yet cannot control it.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 wish  you happiness and peace but cannot make choices for you.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May I recognize my limits compassionately, just as I recognize the limitations of others.</a:t>
            </a:r>
          </a:p>
        </p:txBody>
      </p:sp>
    </p:spTree>
    <p:extLst>
      <p:ext uri="{BB962C8B-B14F-4D97-AF65-F5344CB8AC3E}">
        <p14:creationId xmlns:p14="http://schemas.microsoft.com/office/powerpoint/2010/main" val="19384204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8AC5E9F8-F5EB-4527-A9FE-E4CC97865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b="5033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E592E2-7EE6-47D0-A500-5732FB7CB5E8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4013354"/>
            <a:ext cx="18805330" cy="43920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Letting Anxious Thoughts Float Away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414251111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5A487-9FDF-412E-82DE-BA24A6F89071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6C1EBE-188B-444A-BB02-ED6737CA2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" t="35756" r="459"/>
            <a:stretch/>
          </p:blipFill>
          <p:spPr>
            <a:xfrm>
              <a:off x="-1" y="0"/>
              <a:ext cx="24384001" cy="1371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ECFCD0-8E40-406D-9763-ADD75DDB3DE0}"/>
                </a:ext>
              </a:extLst>
            </p:cNvPr>
            <p:cNvSpPr/>
            <p:nvPr/>
          </p:nvSpPr>
          <p:spPr>
            <a:xfrm rot="10800000">
              <a:off x="0" y="0"/>
              <a:ext cx="201168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5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48F30CE-A666-473F-A8AD-C0BFC09F2F99}"/>
              </a:ext>
            </a:extLst>
          </p:cNvPr>
          <p:cNvSpPr txBox="1">
            <a:spLocks/>
          </p:cNvSpPr>
          <p:nvPr/>
        </p:nvSpPr>
        <p:spPr>
          <a:xfrm>
            <a:off x="2035899" y="4869643"/>
            <a:ext cx="14453617" cy="198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Closing Notes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F8847F-18A5-443C-9E65-080CAE8BC75F}"/>
              </a:ext>
            </a:extLst>
          </p:cNvPr>
          <p:cNvSpPr txBox="1"/>
          <p:nvPr/>
        </p:nvSpPr>
        <p:spPr>
          <a:xfrm>
            <a:off x="2035899" y="7337636"/>
            <a:ext cx="13775601" cy="386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Student Workbook practices for this week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Next session is at TIME/DATE/LOCATION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Final announcements</a:t>
            </a:r>
          </a:p>
        </p:txBody>
      </p:sp>
    </p:spTree>
    <p:extLst>
      <p:ext uri="{BB962C8B-B14F-4D97-AF65-F5344CB8AC3E}">
        <p14:creationId xmlns:p14="http://schemas.microsoft.com/office/powerpoint/2010/main" val="96390669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aad-chaudhry-YNM4KStg78I-unsplash.jpg" descr="saad-chaudhry-YNM4KStg78I-unsplash.jpg"/>
          <p:cNvPicPr>
            <a:picLocks noChangeAspect="1"/>
          </p:cNvPicPr>
          <p:nvPr/>
        </p:nvPicPr>
        <p:blipFill>
          <a:blip r:embed="rId2"/>
          <a:srcRect l="4780" t="19658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"/>
          <p:cNvSpPr/>
          <p:nvPr/>
        </p:nvSpPr>
        <p:spPr>
          <a:xfrm rot="10800000">
            <a:off x="-1" y="3702445"/>
            <a:ext cx="24384001" cy="10013556"/>
          </a:xfrm>
          <a:prstGeom prst="rect">
            <a:avLst/>
          </a:prstGeom>
          <a:gradFill>
            <a:gsLst>
              <a:gs pos="0">
                <a:srgbClr val="1E3137"/>
              </a:gs>
              <a:gs pos="100000">
                <a:srgbClr val="1E3137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8" name="Title 1"/>
          <p:cNvSpPr txBox="1"/>
          <p:nvPr/>
        </p:nvSpPr>
        <p:spPr>
          <a:xfrm>
            <a:off x="16520211" y="5218031"/>
            <a:ext cx="6926270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l" defTabSz="1828800">
              <a:lnSpc>
                <a:spcPct val="83000"/>
              </a:lnSpc>
              <a:spcBef>
                <a:spcPts val="1200"/>
              </a:spcBef>
              <a:defRPr sz="10000" cap="all" spc="-60">
                <a:solidFill>
                  <a:srgbClr val="ABCA6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0" cap="all" spc="-60" normalizeH="0" baseline="0" noProof="0" dirty="0">
                <a:ln>
                  <a:noFill/>
                </a:ln>
                <a:solidFill>
                  <a:srgbClr val="ABCA6C"/>
                </a:solidFill>
                <a:effectLst/>
                <a:uLnTx/>
                <a:uFillTx/>
                <a:latin typeface="Helvetica"/>
                <a:sym typeface="Helvetica"/>
              </a:rPr>
              <a:t>Closing</a:t>
            </a:r>
          </a:p>
        </p:txBody>
      </p:sp>
      <p:sp>
        <p:nvSpPr>
          <p:cNvPr id="209" name="Straight Connector 28"/>
          <p:cNvSpPr/>
          <p:nvPr/>
        </p:nvSpPr>
        <p:spPr>
          <a:xfrm>
            <a:off x="15599344" y="5435601"/>
            <a:ext cx="1" cy="526883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  <p:sp>
        <p:nvSpPr>
          <p:cNvPr id="210" name="Rectangle 4"/>
          <p:cNvSpPr txBox="1"/>
          <p:nvPr/>
        </p:nvSpPr>
        <p:spPr>
          <a:xfrm>
            <a:off x="4635599" y="7043253"/>
            <a:ext cx="10042878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Wish each other and </a:t>
            </a:r>
          </a:p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1005386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, phone&#10;&#10;Description automatically generated">
            <a:extLst>
              <a:ext uri="{FF2B5EF4-FFF2-40B4-BE49-F238E27FC236}">
                <a16:creationId xmlns:a16="http://schemas.microsoft.com/office/drawing/2014/main" id="{0B2A942F-413B-4EE4-B858-1637A2736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117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9A8616">
              <a:alpha val="55199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18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20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 dirty="0">
                <a:latin typeface="Helvetica"/>
                <a:ea typeface="Helvetica"/>
                <a:cs typeface="Helvetica"/>
                <a:sym typeface="Helvetica"/>
              </a:rPr>
            </a:b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25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23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24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AAA12CB8-D99A-41F8-811D-A5ACD78DA497}"/>
              </a:ext>
            </a:extLst>
          </p:cNvPr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Session </a:t>
            </a:r>
            <a:r>
              <a:rPr lang="en-US" dirty="0"/>
              <a:t>8</a:t>
            </a:r>
            <a:endParaRPr dirty="0"/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Mindfulness for Anxiety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2F49309-AA0A-498D-BA1B-749BAA0EC59C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BB2261-B53D-42F3-9D26-74EE413C7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4" t="3193" r="3" b="9438"/>
            <a:stretch/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9F94F3-B4D5-4DAA-BF22-D83203670ADC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6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E28A5B6-9AEB-4070-B98F-AAB0A902C726}"/>
              </a:ext>
            </a:extLst>
          </p:cNvPr>
          <p:cNvSpPr txBox="1">
            <a:spLocks/>
          </p:cNvSpPr>
          <p:nvPr/>
        </p:nvSpPr>
        <p:spPr>
          <a:xfrm>
            <a:off x="1712968" y="1209367"/>
            <a:ext cx="20958064" cy="4336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INTENSE, EXCESSIVE, AND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PERSISTENT WORRY AND FEAR ABOUT EVERYDAY SITUATIONS.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087A34-96BD-432D-B3F8-79412458F340}"/>
              </a:ext>
            </a:extLst>
          </p:cNvPr>
          <p:cNvGrpSpPr/>
          <p:nvPr/>
        </p:nvGrpSpPr>
        <p:grpSpPr>
          <a:xfrm>
            <a:off x="13212743" y="6305614"/>
            <a:ext cx="9971722" cy="6650166"/>
            <a:chOff x="13389723" y="4161760"/>
            <a:chExt cx="9971722" cy="66501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DC9313-1756-4135-BCD8-85D29BE04D68}"/>
                </a:ext>
              </a:extLst>
            </p:cNvPr>
            <p:cNvSpPr txBox="1">
              <a:spLocks/>
            </p:cNvSpPr>
            <p:nvPr/>
          </p:nvSpPr>
          <p:spPr>
            <a:xfrm>
              <a:off x="13389723" y="4161760"/>
              <a:ext cx="1948600" cy="1528401"/>
            </a:xfrm>
            <a:custGeom>
              <a:avLst/>
              <a:gdLst/>
              <a:ahLst/>
              <a:cxnLst/>
              <a:rect l="l" t="t" r="r" b="b"/>
              <a:pathLst>
                <a:path w="636868" h="499533">
                  <a:moveTo>
                    <a:pt x="597653" y="0"/>
                  </a:moveTo>
                  <a:lnTo>
                    <a:pt x="629041" y="50523"/>
                  </a:lnTo>
                  <a:cubicBezTo>
                    <a:pt x="575220" y="76614"/>
                    <a:pt x="533070" y="106975"/>
                    <a:pt x="502590" y="141606"/>
                  </a:cubicBezTo>
                  <a:cubicBezTo>
                    <a:pt x="472110" y="176236"/>
                    <a:pt x="454488" y="218219"/>
                    <a:pt x="449721" y="267556"/>
                  </a:cubicBezTo>
                  <a:lnTo>
                    <a:pt x="489726" y="267556"/>
                  </a:lnTo>
                  <a:cubicBezTo>
                    <a:pt x="519249" y="267556"/>
                    <a:pt x="543297" y="270877"/>
                    <a:pt x="561868" y="277518"/>
                  </a:cubicBezTo>
                  <a:cubicBezTo>
                    <a:pt x="580440" y="284160"/>
                    <a:pt x="595441" y="293410"/>
                    <a:pt x="606870" y="305270"/>
                  </a:cubicBezTo>
                  <a:cubicBezTo>
                    <a:pt x="617818" y="316655"/>
                    <a:pt x="625555" y="329227"/>
                    <a:pt x="630080" y="342984"/>
                  </a:cubicBezTo>
                  <a:cubicBezTo>
                    <a:pt x="634606" y="356741"/>
                    <a:pt x="636868" y="370973"/>
                    <a:pt x="636868" y="385679"/>
                  </a:cubicBezTo>
                  <a:cubicBezTo>
                    <a:pt x="636868" y="416040"/>
                    <a:pt x="624623" y="442606"/>
                    <a:pt x="600133" y="465377"/>
                  </a:cubicBezTo>
                  <a:cubicBezTo>
                    <a:pt x="575642" y="488147"/>
                    <a:pt x="546749" y="499533"/>
                    <a:pt x="513453" y="499533"/>
                  </a:cubicBezTo>
                  <a:cubicBezTo>
                    <a:pt x="461144" y="499533"/>
                    <a:pt x="420960" y="482217"/>
                    <a:pt x="392900" y="447587"/>
                  </a:cubicBezTo>
                  <a:cubicBezTo>
                    <a:pt x="364841" y="412956"/>
                    <a:pt x="350811" y="365043"/>
                    <a:pt x="350811" y="303847"/>
                  </a:cubicBezTo>
                  <a:cubicBezTo>
                    <a:pt x="350811" y="246920"/>
                    <a:pt x="374948" y="189519"/>
                    <a:pt x="423220" y="131643"/>
                  </a:cubicBezTo>
                  <a:cubicBezTo>
                    <a:pt x="471493" y="73768"/>
                    <a:pt x="529638" y="29887"/>
                    <a:pt x="597653" y="0"/>
                  </a:cubicBezTo>
                  <a:close/>
                  <a:moveTo>
                    <a:pt x="246842" y="0"/>
                  </a:moveTo>
                  <a:lnTo>
                    <a:pt x="278230" y="50523"/>
                  </a:lnTo>
                  <a:cubicBezTo>
                    <a:pt x="224409" y="76614"/>
                    <a:pt x="182258" y="106975"/>
                    <a:pt x="151779" y="141606"/>
                  </a:cubicBezTo>
                  <a:cubicBezTo>
                    <a:pt x="121299" y="176236"/>
                    <a:pt x="103676" y="218219"/>
                    <a:pt x="98910" y="267556"/>
                  </a:cubicBezTo>
                  <a:lnTo>
                    <a:pt x="138915" y="267556"/>
                  </a:lnTo>
                  <a:cubicBezTo>
                    <a:pt x="168438" y="267556"/>
                    <a:pt x="192486" y="270877"/>
                    <a:pt x="211057" y="277518"/>
                  </a:cubicBezTo>
                  <a:cubicBezTo>
                    <a:pt x="229629" y="284160"/>
                    <a:pt x="244630" y="293410"/>
                    <a:pt x="256059" y="305270"/>
                  </a:cubicBezTo>
                  <a:cubicBezTo>
                    <a:pt x="267007" y="316655"/>
                    <a:pt x="274744" y="329227"/>
                    <a:pt x="279269" y="342984"/>
                  </a:cubicBezTo>
                  <a:cubicBezTo>
                    <a:pt x="283794" y="356741"/>
                    <a:pt x="286057" y="370973"/>
                    <a:pt x="286057" y="385679"/>
                  </a:cubicBezTo>
                  <a:cubicBezTo>
                    <a:pt x="286057" y="416040"/>
                    <a:pt x="273812" y="442606"/>
                    <a:pt x="249322" y="465377"/>
                  </a:cubicBezTo>
                  <a:cubicBezTo>
                    <a:pt x="224831" y="488147"/>
                    <a:pt x="195938" y="499533"/>
                    <a:pt x="162642" y="499533"/>
                  </a:cubicBezTo>
                  <a:cubicBezTo>
                    <a:pt x="110333" y="499533"/>
                    <a:pt x="70149" y="482217"/>
                    <a:pt x="42089" y="447587"/>
                  </a:cubicBezTo>
                  <a:cubicBezTo>
                    <a:pt x="14030" y="412956"/>
                    <a:pt x="0" y="365043"/>
                    <a:pt x="0" y="303847"/>
                  </a:cubicBezTo>
                  <a:cubicBezTo>
                    <a:pt x="0" y="246920"/>
                    <a:pt x="24137" y="189519"/>
                    <a:pt x="72409" y="131643"/>
                  </a:cubicBezTo>
                  <a:cubicBezTo>
                    <a:pt x="120682" y="73768"/>
                    <a:pt x="178826" y="29887"/>
                    <a:pt x="246842" y="0"/>
                  </a:cubicBezTo>
                  <a:close/>
                </a:path>
              </a:pathLst>
            </a:custGeom>
            <a:solidFill>
              <a:srgbClr val="FAE232">
                <a:alpha val="66000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63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127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90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254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317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381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444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508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571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defTabSz="825500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lang="en-IN" sz="11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B1559A03-1A11-4BF1-9810-2DA98ABFF06B}"/>
                </a:ext>
              </a:extLst>
            </p:cNvPr>
            <p:cNvSpPr txBox="1">
              <a:spLocks/>
            </p:cNvSpPr>
            <p:nvPr/>
          </p:nvSpPr>
          <p:spPr>
            <a:xfrm>
              <a:off x="14644540" y="5067206"/>
              <a:ext cx="8716905" cy="57447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t">
              <a:normAutofit/>
            </a:bodyPr>
            <a:lstStyle>
              <a:lvl1pPr marL="63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127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90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254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317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381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444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508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571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defTabSz="825500" rtl="0" eaLnBrk="1" fontAlgn="auto" latinLnBrk="0" hangingPunct="1">
                <a:lnSpc>
                  <a:spcPct val="100000"/>
                </a:lnSpc>
                <a:spcBef>
                  <a:spcPts val="36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lang="en-IN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Anxiety is an ogre that lives inside us and blocks us from fully living the life we want to live.</a:t>
              </a:r>
            </a:p>
            <a:p>
              <a:pPr marL="0" marR="0" lvl="0" indent="0" defTabSz="825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0" marR="0" lvl="0" indent="0" algn="r" defTabSz="825500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lang="en-IN" sz="6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Tanya J. Peterson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4183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96661-C203-4C5F-8202-6166793F6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72" b="32054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91E1DB-C78A-4EE8-90F0-F639ECC003E9}"/>
              </a:ext>
            </a:extLst>
          </p:cNvPr>
          <p:cNvSpPr txBox="1">
            <a:spLocks/>
          </p:cNvSpPr>
          <p:nvPr/>
        </p:nvSpPr>
        <p:spPr>
          <a:xfrm>
            <a:off x="1606969" y="1422853"/>
            <a:ext cx="13790347" cy="206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sym typeface="Helvetica"/>
              </a:rPr>
              <a:t>Anxiety Brainstorm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83E1C5-60EA-43C7-BF05-2CC4CBBD110B}"/>
              </a:ext>
            </a:extLst>
          </p:cNvPr>
          <p:cNvSpPr txBox="1">
            <a:spLocks/>
          </p:cNvSpPr>
          <p:nvPr/>
        </p:nvSpPr>
        <p:spPr>
          <a:xfrm>
            <a:off x="1606967" y="3271415"/>
            <a:ext cx="17388956" cy="358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thoughts do you associate with anxiety?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emotions do you associate with anxiety?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physical sensations do you associate with anxiety?</a:t>
            </a:r>
          </a:p>
        </p:txBody>
      </p:sp>
    </p:spTree>
    <p:extLst>
      <p:ext uri="{BB962C8B-B14F-4D97-AF65-F5344CB8AC3E}">
        <p14:creationId xmlns:p14="http://schemas.microsoft.com/office/powerpoint/2010/main" val="2648132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B005F2-4876-4CAA-B2F4-740AE00E1161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3" name="Picture 2" descr="A picture containing train, person, track, sitting&#10;&#10;Description automatically generated">
              <a:extLst>
                <a:ext uri="{FF2B5EF4-FFF2-40B4-BE49-F238E27FC236}">
                  <a16:creationId xmlns:a16="http://schemas.microsoft.com/office/drawing/2014/main" id="{1312B9DB-7BBF-49B0-AAA6-723DA2BEE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728" b="2"/>
            <a:stretch/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F6503F-4AE3-4C79-998E-F6992DA691EB}"/>
                </a:ext>
              </a:extLst>
            </p:cNvPr>
            <p:cNvSpPr/>
            <p:nvPr/>
          </p:nvSpPr>
          <p:spPr>
            <a:xfrm flipH="1">
              <a:off x="0" y="0"/>
              <a:ext cx="243840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5000">
                  <a:schemeClr val="bg1">
                    <a:alpha val="8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C16C05F-6603-4809-80CB-457C7E94024D}"/>
              </a:ext>
            </a:extLst>
          </p:cNvPr>
          <p:cNvSpPr txBox="1">
            <a:spLocks/>
          </p:cNvSpPr>
          <p:nvPr/>
        </p:nvSpPr>
        <p:spPr>
          <a:xfrm>
            <a:off x="1606969" y="1865305"/>
            <a:ext cx="13790347" cy="206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sym typeface="Helvetica"/>
              </a:rPr>
              <a:t>Anxiety vs. Fear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2C4787-F525-4A63-980F-7F21966E10FF}"/>
              </a:ext>
            </a:extLst>
          </p:cNvPr>
          <p:cNvGrpSpPr/>
          <p:nvPr/>
        </p:nvGrpSpPr>
        <p:grpSpPr>
          <a:xfrm>
            <a:off x="1606967" y="4612290"/>
            <a:ext cx="16504052" cy="6953174"/>
            <a:chOff x="1606967" y="3491412"/>
            <a:chExt cx="16504052" cy="69531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AD6BDD-5C48-4228-BDE7-E2EA9089A955}"/>
                </a:ext>
              </a:extLst>
            </p:cNvPr>
            <p:cNvGrpSpPr/>
            <p:nvPr/>
          </p:nvGrpSpPr>
          <p:grpSpPr>
            <a:xfrm>
              <a:off x="1606967" y="3491412"/>
              <a:ext cx="16504052" cy="6953174"/>
              <a:chOff x="1606967" y="3491412"/>
              <a:chExt cx="16504052" cy="6953174"/>
            </a:xfrm>
          </p:grpSpPr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C70C10D-0151-4B99-A6C7-BA7463AD51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6967" y="3491412"/>
                <a:ext cx="6770117" cy="695317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rmAutofit/>
              </a:bodyPr>
              <a:lstStyle>
                <a:lvl1pPr marL="63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127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90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254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317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381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44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508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71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Present danger or threat</a:t>
                </a:r>
              </a:p>
              <a:p>
                <a:pPr marL="0" indent="0" hangingPunct="1">
                  <a:spcBef>
                    <a:spcPts val="1900"/>
                  </a:spcBef>
                  <a:buClr>
                    <a:srgbClr val="FAE232"/>
                  </a:buClr>
                  <a:buSzPct val="100000"/>
                  <a:buNone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lang="en-I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Rational response to  external stimuli.</a:t>
                </a:r>
              </a:p>
              <a:p>
                <a:pPr marL="0" indent="0" hangingPunct="1">
                  <a:spcBef>
                    <a:spcPts val="1900"/>
                  </a:spcBef>
                  <a:buClr>
                    <a:srgbClr val="FAE232"/>
                  </a:buClr>
                  <a:buSzPct val="100000"/>
                  <a:buNone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lang="en-I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Can be reacted to immediately.</a:t>
                </a:r>
              </a:p>
            </p:txBody>
          </p:sp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E2587FA-C779-415C-A890-EE3042DD28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84051" y="3491412"/>
                <a:ext cx="8126968" cy="695317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t">
                <a:normAutofit/>
              </a:bodyPr>
              <a:lstStyle>
                <a:lvl1pPr marL="63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127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90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254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317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381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444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5080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5715000" marR="0" indent="-635000" algn="l" defTabSz="825500" rtl="0" latinLnBrk="0">
                  <a:lnSpc>
                    <a:spcPct val="100000"/>
                  </a:lnSpc>
                  <a:spcBef>
                    <a:spcPts val="5900"/>
                  </a:spcBef>
                  <a:spcAft>
                    <a:spcPts val="0"/>
                  </a:spcAft>
                  <a:buClrTx/>
                  <a:buSzPct val="125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Past or future worry.</a:t>
                </a: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lang="en-I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Irrational, internal  response with no current threat.</a:t>
                </a: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lang="en-I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l" defTabSz="825500" rtl="0" eaLnBrk="1" fontAlgn="auto" latinLnBrk="0" hangingPunct="1">
                  <a:lnSpc>
                    <a:spcPct val="100000"/>
                  </a:lnSpc>
                  <a:spcBef>
                    <a:spcPts val="1900"/>
                  </a:spcBef>
                  <a:spcAft>
                    <a:spcPts val="0"/>
                  </a:spcAft>
                  <a:buClr>
                    <a:srgbClr val="FAE232"/>
                  </a:buClr>
                  <a:buSzPct val="100000"/>
                  <a:buNone/>
                  <a:tabLst/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Vague distress with no immediate response.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3D1939A-C8E5-4F4E-959C-B3DDBFFA88BD}"/>
                </a:ext>
              </a:extLst>
            </p:cNvPr>
            <p:cNvCxnSpPr/>
            <p:nvPr/>
          </p:nvCxnSpPr>
          <p:spPr>
            <a:xfrm>
              <a:off x="9114503" y="3628102"/>
              <a:ext cx="0" cy="6194322"/>
            </a:xfrm>
            <a:prstGeom prst="line">
              <a:avLst/>
            </a:prstGeom>
            <a:noFill/>
            <a:ln w="25400" cap="flat">
              <a:solidFill>
                <a:srgbClr val="FAE23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7280258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497DA-07E5-47FC-AEDB-B21FBB076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7000"/>
          </a:blip>
          <a:srcRect t="25000"/>
          <a:stretch/>
        </p:blipFill>
        <p:spPr>
          <a:xfrm>
            <a:off x="1" y="10"/>
            <a:ext cx="24383999" cy="137159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91023C-9ECF-4C81-825B-2429B38F4895}"/>
              </a:ext>
            </a:extLst>
          </p:cNvPr>
          <p:cNvSpPr/>
          <p:nvPr/>
        </p:nvSpPr>
        <p:spPr>
          <a:xfrm flipH="1"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71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343649-DA39-42A6-BB70-3FF0F7A13C0C}"/>
              </a:ext>
            </a:extLst>
          </p:cNvPr>
          <p:cNvSpPr txBox="1">
            <a:spLocks/>
          </p:cNvSpPr>
          <p:nvPr/>
        </p:nvSpPr>
        <p:spPr>
          <a:xfrm>
            <a:off x="1754451" y="2653347"/>
            <a:ext cx="17919897" cy="8409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if I don’t get this work done?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if I miss my flight?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if he gets sick?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if we don’t have enough in savings?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if I fail the test?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if we have to move?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if she gets laid off?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if the car breaks down?</a:t>
            </a:r>
          </a:p>
        </p:txBody>
      </p:sp>
    </p:spTree>
    <p:extLst>
      <p:ext uri="{BB962C8B-B14F-4D97-AF65-F5344CB8AC3E}">
        <p14:creationId xmlns:p14="http://schemas.microsoft.com/office/powerpoint/2010/main" val="33737760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518E6FBF-5509-4027-A459-83F660285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b="5033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119480-80F0-481E-B679-2F5AAD367BFE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3253824" y="3784754"/>
            <a:ext cx="17882884" cy="48492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</a:t>
            </a:r>
            <a:br>
              <a:rPr lang="en-IN" dirty="0"/>
            </a:br>
            <a:r>
              <a:rPr lang="en-IN" dirty="0"/>
              <a:t>Rating Anxiety </a:t>
            </a:r>
            <a:br>
              <a:rPr lang="en-IN" dirty="0"/>
            </a:br>
            <a:r>
              <a:rPr lang="en-IN" dirty="0"/>
              <a:t>in the Body</a:t>
            </a:r>
            <a:endParaRPr lang="en-IN" sz="7200" dirty="0"/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3942513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nd of water&#10;&#10;Description automatically generated">
            <a:extLst>
              <a:ext uri="{FF2B5EF4-FFF2-40B4-BE49-F238E27FC236}">
                <a16:creationId xmlns:a16="http://schemas.microsoft.com/office/drawing/2014/main" id="{77205CDD-A2EA-4CEE-B1BC-BC5726F9E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94DDFC-4933-4818-A07D-D2C739C8B9AD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69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99DF2B-FA8F-4A9A-9F09-BE15D72D390F}"/>
              </a:ext>
            </a:extLst>
          </p:cNvPr>
          <p:cNvSpPr txBox="1">
            <a:spLocks/>
          </p:cNvSpPr>
          <p:nvPr/>
        </p:nvSpPr>
        <p:spPr>
          <a:xfrm>
            <a:off x="14295499" y="2002956"/>
            <a:ext cx="8608133" cy="30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D7CB4C-06B7-4E50-9D42-CFCBBA5BEA41}"/>
              </a:ext>
            </a:extLst>
          </p:cNvPr>
          <p:cNvSpPr txBox="1">
            <a:spLocks/>
          </p:cNvSpPr>
          <p:nvPr/>
        </p:nvSpPr>
        <p:spPr>
          <a:xfrm>
            <a:off x="14295498" y="3824749"/>
            <a:ext cx="8608133" cy="661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Where does anxiety arise in the body?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Compared to past practices, how is anxiety similar and different from other difficult emotions?</a:t>
            </a:r>
          </a:p>
        </p:txBody>
      </p:sp>
    </p:spTree>
    <p:extLst>
      <p:ext uri="{BB962C8B-B14F-4D97-AF65-F5344CB8AC3E}">
        <p14:creationId xmlns:p14="http://schemas.microsoft.com/office/powerpoint/2010/main" val="1064416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CBA9C-95D3-483D-BD2A-2AA53060E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2" t="7865" r="62" b="7865"/>
          <a:stretch/>
        </p:blipFill>
        <p:spPr>
          <a:xfrm>
            <a:off x="-7612" y="-7292"/>
            <a:ext cx="24427456" cy="137232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1E0898-5FC5-4243-9C1B-37A6DF2C0FA7}"/>
              </a:ext>
            </a:extLst>
          </p:cNvPr>
          <p:cNvSpPr txBox="1">
            <a:spLocks/>
          </p:cNvSpPr>
          <p:nvPr/>
        </p:nvSpPr>
        <p:spPr>
          <a:xfrm>
            <a:off x="11340904" y="3753099"/>
            <a:ext cx="12315509" cy="206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Anxiety Triggers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A46F5A6-4C95-4B21-A95A-1B6E60993AC0}"/>
              </a:ext>
            </a:extLst>
          </p:cNvPr>
          <p:cNvSpPr txBox="1"/>
          <p:nvPr/>
        </p:nvSpPr>
        <p:spPr>
          <a:xfrm>
            <a:off x="11340903" y="5759162"/>
            <a:ext cx="9687267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List your most prevalent anxieties.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0BFD36-DAF9-4B0F-9F79-C410A699935C}"/>
              </a:ext>
            </a:extLst>
          </p:cNvPr>
          <p:cNvSpPr txBox="1">
            <a:spLocks/>
          </p:cNvSpPr>
          <p:nvPr/>
        </p:nvSpPr>
        <p:spPr>
          <a:xfrm>
            <a:off x="11340903" y="7371467"/>
            <a:ext cx="12315510" cy="49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Consider patterns or themes.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Choose one significant source of anxiety.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reminds you of this anxiety?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At what time of day does this anxiety peak?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makes this anxiety worse?</a:t>
            </a:r>
          </a:p>
        </p:txBody>
      </p:sp>
    </p:spTree>
    <p:extLst>
      <p:ext uri="{BB962C8B-B14F-4D97-AF65-F5344CB8AC3E}">
        <p14:creationId xmlns:p14="http://schemas.microsoft.com/office/powerpoint/2010/main" val="3579422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0000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587</Words>
  <Application>Microsoft Office PowerPoint</Application>
  <PresentationFormat>Custom</PresentationFormat>
  <Paragraphs>87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Garamond</vt:lpstr>
      <vt:lpstr>Georgia</vt:lpstr>
      <vt:lpstr>Helvetica</vt:lpstr>
      <vt:lpstr>Helvetica Neue</vt:lpstr>
      <vt:lpstr>Helvetica Neue Light</vt:lpstr>
      <vt:lpstr>Helvetica Neue Medium</vt:lpstr>
      <vt:lpstr>Sagona Book</vt:lpstr>
      <vt:lpstr>Sagona ExtraLight</vt:lpstr>
      <vt:lpstr>White</vt:lpstr>
      <vt:lpstr>Everyday Mindfulness</vt:lpstr>
      <vt:lpstr>Everyday Mindfulness</vt:lpstr>
      <vt:lpstr>PowerPoint Presentation</vt:lpstr>
      <vt:lpstr>PowerPoint Presentation</vt:lpstr>
      <vt:lpstr>PowerPoint Presentation</vt:lpstr>
      <vt:lpstr>PowerPoint Presentation</vt:lpstr>
      <vt:lpstr>Guided Practice: Rating Anxiety  in the Body</vt:lpstr>
      <vt:lpstr>PowerPoint Presentation</vt:lpstr>
      <vt:lpstr>PowerPoint Presentation</vt:lpstr>
      <vt:lpstr>PowerPoint Presentation</vt:lpstr>
      <vt:lpstr>Break</vt:lpstr>
      <vt:lpstr>PowerPoint Presentation</vt:lpstr>
      <vt:lpstr>PowerPoint Presentation</vt:lpstr>
      <vt:lpstr>Guided Practice:  Reframing  Anxious Thoughts</vt:lpstr>
      <vt:lpstr>PowerPoint Presentation</vt:lpstr>
      <vt:lpstr>PowerPoint Presentation</vt:lpstr>
      <vt:lpstr>Guided Practice:  Letting Anxious Thoughts Float Away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</dc:title>
  <dc:creator>Salman (Raju)</dc:creator>
  <cp:lastModifiedBy>Salman .</cp:lastModifiedBy>
  <cp:revision>54</cp:revision>
  <dcterms:modified xsi:type="dcterms:W3CDTF">2020-09-22T16:23:00Z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1523837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