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1"/>
  </p:sldMasterIdLst>
  <p:notesMasterIdLst>
    <p:notesMasterId r:id="rId20"/>
  </p:notesMasterIdLst>
  <p:sldIdLst>
    <p:sldId id="256" r:id="rId2"/>
    <p:sldId id="270" r:id="rId3"/>
    <p:sldId id="276" r:id="rId4"/>
    <p:sldId id="324" r:id="rId5"/>
    <p:sldId id="314" r:id="rId6"/>
    <p:sldId id="275" r:id="rId7"/>
    <p:sldId id="313" r:id="rId8"/>
    <p:sldId id="332" r:id="rId9"/>
    <p:sldId id="322" r:id="rId10"/>
    <p:sldId id="292" r:id="rId11"/>
    <p:sldId id="335" r:id="rId12"/>
    <p:sldId id="321" r:id="rId13"/>
    <p:sldId id="308" r:id="rId14"/>
    <p:sldId id="336" r:id="rId15"/>
    <p:sldId id="323" r:id="rId16"/>
    <p:sldId id="337" r:id="rId17"/>
    <p:sldId id="291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941651"/>
    <a:srgbClr val="F9F5C4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8"/>
    <p:restoredTop sz="92807"/>
  </p:normalViewPr>
  <p:slideViewPr>
    <p:cSldViewPr snapToGrid="0" snapToObjects="1">
      <p:cViewPr varScale="1">
        <p:scale>
          <a:sx n="74" d="100"/>
          <a:sy n="74" d="100"/>
        </p:scale>
        <p:origin x="192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83108-BF85-6143-A039-FC38F23E87A8}" type="datetimeFigureOut">
              <a:rPr lang="en-US" smtClean="0"/>
              <a:t>8/14/20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4B30E-B303-E749-8BA9-BF26DFE3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1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9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76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7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8B19BF0-FAA8-FB44-85B7-34709D8AD9A6}" type="datetime1">
              <a:rPr lang="en-US" smtClean="0"/>
              <a:t>8/14/20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2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2463-6A92-5F4F-BEA8-71361D0098ED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5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9ADD-3832-C840-9EFA-DD3ADF3504B4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B441-5AAF-294E-82E7-286B0631D1D9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958A1BB-00B2-8146-A00F-9B3E1004B71F}" type="datetime1">
              <a:rPr lang="en-US" smtClean="0"/>
              <a:t>8/14/20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5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DC1-D408-F245-8D91-CAE10D6A4D18}" type="datetime1">
              <a:rPr lang="en-US" smtClean="0"/>
              <a:t>8/14/20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44B5-89CC-9546-8F89-9740AA3ACB25}" type="datetime1">
              <a:rPr lang="en-US" smtClean="0"/>
              <a:t>8/14/20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B531-0C27-0048-B639-A2364AD25F20}" type="datetime1">
              <a:rPr lang="en-US" smtClean="0"/>
              <a:t>8/14/20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66F8-FDF1-8448-BD09-5DE21998214F}" type="datetime1">
              <a:rPr lang="en-US" smtClean="0"/>
              <a:t>8/14/20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F133D54-FD98-5444-AA3F-6F0CB53EA431}" type="datetime1">
              <a:rPr lang="en-US" smtClean="0"/>
              <a:t>8/14/20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50C3732-0EA3-5B4A-886B-EDF8461ED122}" type="datetime1">
              <a:rPr lang="en-US" smtClean="0"/>
              <a:t>8/14/20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5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383D3B-9414-E048-8FCD-372C79651B57}" type="datetime1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9" r:id="rId4"/>
    <p:sldLayoutId id="2147483690" r:id="rId5"/>
    <p:sldLayoutId id="2147483696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563F2046-324F-4A85-AD1D-D6C97E967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" r="583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BC9B83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C2271-9ADB-B44C-AE80-AD445A3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34" y="1758150"/>
            <a:ext cx="3729162" cy="33417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Everyday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Mindfulness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with</a:t>
            </a:r>
            <a:br>
              <a:rPr lang="en-US" sz="2000" cap="none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Your Name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A2DD90A1-C848-9B47-9BC2-6D2657EF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05" y="5851907"/>
            <a:ext cx="457200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66652B-B5AD-FE4D-A299-B1CC51A2DCF7}"/>
              </a:ext>
            </a:extLst>
          </p:cNvPr>
          <p:cNvSpPr/>
          <p:nvPr/>
        </p:nvSpPr>
        <p:spPr>
          <a:xfrm>
            <a:off x="1655597" y="548893"/>
            <a:ext cx="1351015" cy="1124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Logo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125C582-E6EE-064D-B243-898685F6179F}"/>
              </a:ext>
            </a:extLst>
          </p:cNvPr>
          <p:cNvSpPr txBox="1">
            <a:spLocks/>
          </p:cNvSpPr>
          <p:nvPr/>
        </p:nvSpPr>
        <p:spPr>
          <a:xfrm>
            <a:off x="5143501" y="548893"/>
            <a:ext cx="6571466" cy="120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Session 8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Mindfulness for Anxiety</a:t>
            </a:r>
          </a:p>
        </p:txBody>
      </p:sp>
    </p:spTree>
    <p:extLst>
      <p:ext uri="{BB962C8B-B14F-4D97-AF65-F5344CB8AC3E}">
        <p14:creationId xmlns:p14="http://schemas.microsoft.com/office/powerpoint/2010/main" val="3639899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ird on a beach&#10;&#10;Description automatically generated">
            <a:extLst>
              <a:ext uri="{FF2B5EF4-FFF2-40B4-BE49-F238E27FC236}">
                <a16:creationId xmlns:a16="http://schemas.microsoft.com/office/drawing/2014/main" id="{1F51DA0E-4043-3B4C-A9AA-35ED10D7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solidFill>
            <a:schemeClr val="accent6">
              <a:alpha val="7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C09A5-91F8-6E4E-8DED-BC6D8B06A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87155"/>
            <a:ext cx="11548532" cy="4163884"/>
          </a:xfrm>
        </p:spPr>
        <p:txBody>
          <a:bodyPr anchor="t">
            <a:normAutofit/>
          </a:bodyPr>
          <a:lstStyle/>
          <a:p>
            <a:pPr algn="l"/>
            <a:r>
              <a:rPr lang="en-US" sz="9600" cap="none" spc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64247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52" y="642593"/>
            <a:ext cx="6618067" cy="17441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Possible</a:t>
            </a:r>
            <a:r>
              <a:rPr lang="en-US" sz="4000" b="1" dirty="0"/>
              <a:t> </a:t>
            </a:r>
            <a:r>
              <a:rPr lang="en-US" sz="4000" b="1" i="1" dirty="0"/>
              <a:t>or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Probable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117809"/>
            <a:ext cx="2911996" cy="4097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The kids will get distracted and get hit by a car.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I’ll miss this deadline, ruin the project, and get fired.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941651"/>
                </a:solidFill>
              </a:rPr>
              <a:t>A fight will cause our breakup and my losing the house.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46" r="29540" b="1689"/>
          <a:stretch/>
        </p:blipFill>
        <p:spPr>
          <a:xfrm>
            <a:off x="7837370" y="237744"/>
            <a:ext cx="4170238" cy="63825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4AEB7C-1209-7B4F-BD84-D6966B42D387}"/>
              </a:ext>
            </a:extLst>
          </p:cNvPr>
          <p:cNvCxnSpPr/>
          <p:nvPr/>
        </p:nvCxnSpPr>
        <p:spPr>
          <a:xfrm>
            <a:off x="4010891" y="1930166"/>
            <a:ext cx="0" cy="428524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8A563C3-36E6-6546-9725-6CA9284B4C1A}"/>
              </a:ext>
            </a:extLst>
          </p:cNvPr>
          <p:cNvSpPr txBox="1">
            <a:spLocks/>
          </p:cNvSpPr>
          <p:nvPr/>
        </p:nvSpPr>
        <p:spPr>
          <a:xfrm>
            <a:off x="4222222" y="2117809"/>
            <a:ext cx="2911996" cy="409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We’ll stay nearby and watch for traffic.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I’ll manage my time and set mini deadlines.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941651"/>
                </a:solidFill>
              </a:rPr>
              <a:t>A fight will lead to important discussions and knowing each other better.</a:t>
            </a:r>
          </a:p>
        </p:txBody>
      </p:sp>
    </p:spTree>
    <p:extLst>
      <p:ext uri="{BB962C8B-B14F-4D97-AF65-F5344CB8AC3E}">
        <p14:creationId xmlns:p14="http://schemas.microsoft.com/office/powerpoint/2010/main" val="269506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0" r="-2" b="7817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53690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Feelings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: emotional states aligned with physical responses in the body.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Thoughts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: ideas, stories, and interpretations.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</a:t>
            </a:r>
            <a:br>
              <a:rPr lang="en-US" sz="7200" spc="-100" dirty="0"/>
            </a:br>
            <a:r>
              <a:rPr lang="en-US" sz="5400" spc="-100" dirty="0">
                <a:solidFill>
                  <a:schemeClr val="tx1"/>
                </a:solidFill>
              </a:rPr>
              <a:t>Reframing </a:t>
            </a:r>
            <a:br>
              <a:rPr lang="en-US" sz="5400" spc="-100" dirty="0">
                <a:solidFill>
                  <a:schemeClr val="tx1"/>
                </a:solidFill>
              </a:rPr>
            </a:br>
            <a:r>
              <a:rPr lang="en-US" sz="5400" spc="-100" dirty="0">
                <a:solidFill>
                  <a:schemeClr val="tx1"/>
                </a:solidFill>
              </a:rPr>
              <a:t>Anxious Thoughts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67345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101" y="321278"/>
            <a:ext cx="4143988" cy="6215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9097"/>
            <a:ext cx="6280826" cy="3537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What’s something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you notice when reframing anxious thoughts? 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A new angle, a new way to see the problem, a new approach, a way to ask for help?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4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3" t="15730" r="333"/>
          <a:stretch/>
        </p:blipFill>
        <p:spPr>
          <a:xfrm>
            <a:off x="-1" y="0"/>
            <a:ext cx="122072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39" y="1918174"/>
            <a:ext cx="11033760" cy="36495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7200" spc="-100" dirty="0">
                <a:solidFill>
                  <a:schemeClr val="bg1"/>
                </a:solidFill>
              </a:rPr>
            </a:br>
            <a:r>
              <a:rPr lang="en-US" sz="2800" spc="-100" dirty="0">
                <a:solidFill>
                  <a:schemeClr val="bg1"/>
                </a:solidFill>
              </a:rPr>
              <a:t>May I offer care and presence without conditions or expectations.</a:t>
            </a:r>
            <a:br>
              <a:rPr lang="en-US" sz="2800" spc="-100" dirty="0">
                <a:solidFill>
                  <a:schemeClr val="bg1"/>
                </a:solidFill>
              </a:rPr>
            </a:br>
            <a:r>
              <a:rPr lang="en-US" sz="2800" spc="-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May I find the inner resources to be able to truly give.</a:t>
            </a:r>
            <a:br>
              <a:rPr lang="en-US" sz="2800" spc="-100" dirty="0">
                <a:solidFill>
                  <a:schemeClr val="bg1"/>
                </a:solidFill>
              </a:rPr>
            </a:br>
            <a:r>
              <a:rPr lang="en-US" sz="2800" spc="-100" dirty="0">
                <a:solidFill>
                  <a:schemeClr val="bg1"/>
                </a:solidFill>
              </a:rPr>
              <a:t>May I offer love, knowing I can’t control the course of life, suffering, or death.</a:t>
            </a:r>
            <a:br>
              <a:rPr lang="en-US" sz="2800" spc="-100" dirty="0">
                <a:solidFill>
                  <a:schemeClr val="bg1"/>
                </a:solidFill>
              </a:rPr>
            </a:br>
            <a:r>
              <a:rPr lang="en-US" sz="2800" spc="-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 care about your pain yet cannot control it.</a:t>
            </a:r>
            <a:br>
              <a:rPr lang="en-US" sz="2800" spc="-100" dirty="0">
                <a:solidFill>
                  <a:schemeClr val="bg1"/>
                </a:solidFill>
              </a:rPr>
            </a:br>
            <a:r>
              <a:rPr lang="en-US" sz="2800" spc="-100" dirty="0">
                <a:solidFill>
                  <a:schemeClr val="bg1"/>
                </a:solidFill>
              </a:rPr>
              <a:t>I wish  you happiness and peace but cannot make choices for you.</a:t>
            </a:r>
            <a:br>
              <a:rPr lang="en-US" sz="2800" spc="-100" dirty="0">
                <a:solidFill>
                  <a:schemeClr val="bg1"/>
                </a:solidFill>
              </a:rPr>
            </a:br>
            <a:r>
              <a:rPr lang="en-US" sz="2800" spc="-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May I recognize my limits compassionately, just as I recognize the limitations of others.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D9A8F9-B419-2146-943F-504C96C1B1E4}"/>
              </a:ext>
            </a:extLst>
          </p:cNvPr>
          <p:cNvSpPr/>
          <p:nvPr/>
        </p:nvSpPr>
        <p:spPr>
          <a:xfrm>
            <a:off x="3663969" y="994844"/>
            <a:ext cx="8820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spc="-100" dirty="0">
                <a:solidFill>
                  <a:schemeClr val="bg1"/>
                </a:solidFill>
              </a:rPr>
              <a:t>Resilience for Caretaking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2815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</a:t>
            </a:r>
            <a:br>
              <a:rPr lang="en-US" sz="7200" spc="-100" dirty="0"/>
            </a:br>
            <a:r>
              <a:rPr lang="en-US" sz="5400" spc="-100" dirty="0">
                <a:solidFill>
                  <a:schemeClr val="tx1"/>
                </a:solidFill>
              </a:rPr>
              <a:t>Letting Anxious Thoughts Float Away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48314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Closing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Student Workbook practices for this week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Next session is at TIME/DATE/LOCATION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Final announcements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5" r="11861"/>
          <a:stretch/>
        </p:blipFill>
        <p:spPr>
          <a:xfrm>
            <a:off x="7500327" y="456237"/>
            <a:ext cx="4299660" cy="60350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5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AC5456-3602-1D4B-9D8C-E51BD302E1E2}"/>
              </a:ext>
            </a:extLst>
          </p:cNvPr>
          <p:cNvSpPr txBox="1">
            <a:spLocks/>
          </p:cNvSpPr>
          <p:nvPr/>
        </p:nvSpPr>
        <p:spPr>
          <a:xfrm>
            <a:off x="8294816" y="2057401"/>
            <a:ext cx="2675933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83000"/>
              </a:lnSpc>
              <a:spcAft>
                <a:spcPts val="600"/>
              </a:spcAft>
            </a:pPr>
            <a:r>
              <a:rPr lang="en-US" sz="4400" cap="all" spc="-100" dirty="0">
                <a:solidFill>
                  <a:schemeClr val="tx1"/>
                </a:solidFill>
              </a:rPr>
              <a:t>Closing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21BA6-075A-C149-8968-8128B8E4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18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B47A4-57B6-8447-B1DE-2C5DA92EA2D1}"/>
              </a:ext>
            </a:extLst>
          </p:cNvPr>
          <p:cNvSpPr/>
          <p:nvPr/>
        </p:nvSpPr>
        <p:spPr>
          <a:xfrm>
            <a:off x="1038590" y="2851919"/>
            <a:ext cx="65925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1"/>
                </a:solidFill>
              </a:rPr>
              <a:t>Wish each other and 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1"/>
                </a:solidFill>
              </a:rPr>
              <a:t>ourselves well.</a:t>
            </a:r>
          </a:p>
        </p:txBody>
      </p:sp>
    </p:spTree>
    <p:extLst>
      <p:ext uri="{BB962C8B-B14F-4D97-AF65-F5344CB8AC3E}">
        <p14:creationId xmlns:p14="http://schemas.microsoft.com/office/powerpoint/2010/main" val="93400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047"/>
          <a:stretch/>
        </p:blipFill>
        <p:spPr>
          <a:xfrm>
            <a:off x="260519" y="245035"/>
            <a:ext cx="5860882" cy="6400800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5369098"/>
          </a:xfrm>
        </p:spPr>
        <p:txBody>
          <a:bodyPr>
            <a:normAutofit fontScale="90000"/>
          </a:bodyPr>
          <a:lstStyle/>
          <a:p>
            <a:pPr algn="r"/>
            <a:r>
              <a:rPr lang="en-US" sz="4700" i="1" dirty="0"/>
              <a:t>“Anxiety is an ogre that lives inside us and blocks us from fully living the life we want to live.”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-Tanya J. Peterson</a:t>
            </a:r>
            <a:br>
              <a:rPr lang="en-US" i="1" dirty="0"/>
            </a:b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597179-43A9-6A4E-9395-C49AE8DD0123}"/>
              </a:ext>
            </a:extLst>
          </p:cNvPr>
          <p:cNvSpPr txBox="1">
            <a:spLocks/>
          </p:cNvSpPr>
          <p:nvPr/>
        </p:nvSpPr>
        <p:spPr>
          <a:xfrm>
            <a:off x="240098" y="246213"/>
            <a:ext cx="5908423" cy="6399621"/>
          </a:xfrm>
          <a:prstGeom prst="rect">
            <a:avLst/>
          </a:prstGeom>
          <a:solidFill>
            <a:schemeClr val="tx2">
              <a:lumMod val="10000"/>
              <a:lumOff val="90000"/>
              <a:alpha val="6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Intense, excessive, and persistent worry and fear about everyday situations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4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7242" y="274320"/>
            <a:ext cx="4280190" cy="6390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91" y="642593"/>
            <a:ext cx="9292527" cy="1746504"/>
          </a:xfrm>
        </p:spPr>
        <p:txBody>
          <a:bodyPr anchor="ctr"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Anxiety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</a:rPr>
              <a:t>   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159000"/>
            <a:ext cx="6280826" cy="3688774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3000" i="1" dirty="0">
                <a:solidFill>
                  <a:schemeClr val="accent6">
                    <a:lumMod val="75000"/>
                  </a:schemeClr>
                </a:solidFill>
              </a:rPr>
              <a:t>thoughts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 do you associate with anxiety?</a:t>
            </a: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3000" i="1" dirty="0">
                <a:solidFill>
                  <a:schemeClr val="accent6">
                    <a:lumMod val="75000"/>
                  </a:schemeClr>
                </a:solidFill>
              </a:rPr>
              <a:t>emotions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 do you associate with anxiety?</a:t>
            </a: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3000" i="1" dirty="0">
                <a:solidFill>
                  <a:schemeClr val="accent6">
                    <a:lumMod val="75000"/>
                  </a:schemeClr>
                </a:solidFill>
              </a:rPr>
              <a:t>physical sensations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do you associate with anxiety?</a:t>
            </a:r>
            <a:endParaRPr lang="en-US" sz="3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52" y="642593"/>
            <a:ext cx="6618067" cy="174418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Anxiety</a:t>
            </a:r>
            <a:r>
              <a:rPr lang="en-US" sz="4800" b="1" dirty="0"/>
              <a:t> vs.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117809"/>
            <a:ext cx="2911996" cy="4097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Present danger or threat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Rational response to 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external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stimuli.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941651"/>
                </a:solidFill>
              </a:rPr>
              <a:t>Can be reacted to immediately.</a:t>
            </a:r>
          </a:p>
        </p:txBody>
      </p:sp>
      <p:pic>
        <p:nvPicPr>
          <p:cNvPr id="7" name="Picture 6" descr="A picture containing train, person, track, sitting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95" r="2687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4AEB7C-1209-7B4F-BD84-D6966B42D387}"/>
              </a:ext>
            </a:extLst>
          </p:cNvPr>
          <p:cNvCxnSpPr/>
          <p:nvPr/>
        </p:nvCxnSpPr>
        <p:spPr>
          <a:xfrm>
            <a:off x="4010891" y="1930166"/>
            <a:ext cx="0" cy="428524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8A563C3-36E6-6546-9725-6CA9284B4C1A}"/>
              </a:ext>
            </a:extLst>
          </p:cNvPr>
          <p:cNvSpPr txBox="1">
            <a:spLocks/>
          </p:cNvSpPr>
          <p:nvPr/>
        </p:nvSpPr>
        <p:spPr>
          <a:xfrm>
            <a:off x="4222222" y="2117809"/>
            <a:ext cx="2911996" cy="4003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Past or future worry.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Irrational,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internal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 response with no current threat.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941651"/>
                </a:solidFill>
              </a:rPr>
              <a:t>Vague distress with no immediate response.</a:t>
            </a:r>
          </a:p>
        </p:txBody>
      </p:sp>
    </p:spTree>
    <p:extLst>
      <p:ext uri="{BB962C8B-B14F-4D97-AF65-F5344CB8AC3E}">
        <p14:creationId xmlns:p14="http://schemas.microsoft.com/office/powerpoint/2010/main" val="311740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7000"/>
          </a:blip>
          <a:srcRect t="25000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597179-43A9-6A4E-9395-C49AE8DD0123}"/>
              </a:ext>
            </a:extLst>
          </p:cNvPr>
          <p:cNvSpPr txBox="1">
            <a:spLocks/>
          </p:cNvSpPr>
          <p:nvPr/>
        </p:nvSpPr>
        <p:spPr>
          <a:xfrm>
            <a:off x="1374320" y="987044"/>
            <a:ext cx="9443357" cy="4727956"/>
          </a:xfrm>
          <a:prstGeom prst="rect">
            <a:avLst/>
          </a:prstGeom>
          <a:solidFill>
            <a:schemeClr val="tx1">
              <a:lumMod val="85000"/>
              <a:alpha val="53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indent="-182880" algn="ctr">
              <a:lnSpc>
                <a:spcPct val="83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000" spc="-100" dirty="0">
                <a:solidFill>
                  <a:schemeClr val="tx1"/>
                </a:solidFill>
              </a:rPr>
              <a:t>What if I don’t get this work done?</a:t>
            </a:r>
          </a:p>
          <a:p>
            <a:pPr indent="-182880" algn="ctr">
              <a:lnSpc>
                <a:spcPct val="83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000" spc="-100" dirty="0">
                <a:solidFill>
                  <a:schemeClr val="tx1"/>
                </a:solidFill>
              </a:rPr>
              <a:t>What if I miss my flight?</a:t>
            </a:r>
          </a:p>
          <a:p>
            <a:pPr indent="-182880" algn="ctr">
              <a:lnSpc>
                <a:spcPct val="83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000" spc="-100" dirty="0">
                <a:solidFill>
                  <a:schemeClr val="tx1"/>
                </a:solidFill>
              </a:rPr>
              <a:t>What if he gets sick?</a:t>
            </a:r>
          </a:p>
          <a:p>
            <a:pPr indent="-182880" algn="ctr">
              <a:lnSpc>
                <a:spcPct val="83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000" spc="-100" dirty="0">
                <a:solidFill>
                  <a:schemeClr val="tx1"/>
                </a:solidFill>
              </a:rPr>
              <a:t>What if we don’t have enough in savings?</a:t>
            </a:r>
          </a:p>
          <a:p>
            <a:pPr indent="-182880" algn="ctr">
              <a:lnSpc>
                <a:spcPct val="83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000" spc="-100" dirty="0">
                <a:solidFill>
                  <a:schemeClr val="tx1"/>
                </a:solidFill>
              </a:rPr>
              <a:t>What if I fail the test?</a:t>
            </a:r>
          </a:p>
          <a:p>
            <a:pPr indent="-182880" algn="ctr">
              <a:lnSpc>
                <a:spcPct val="83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000" spc="-100" dirty="0">
                <a:solidFill>
                  <a:schemeClr val="tx1"/>
                </a:solidFill>
              </a:rPr>
              <a:t>What if we have to move?</a:t>
            </a:r>
          </a:p>
          <a:p>
            <a:pPr indent="-182880" algn="ctr">
              <a:lnSpc>
                <a:spcPct val="83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000" spc="-100" dirty="0">
                <a:solidFill>
                  <a:schemeClr val="tx1"/>
                </a:solidFill>
              </a:rPr>
              <a:t>What if she gets laid off?</a:t>
            </a:r>
          </a:p>
          <a:p>
            <a:pPr indent="-182880" algn="ctr">
              <a:lnSpc>
                <a:spcPct val="83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000" spc="-100" dirty="0">
                <a:solidFill>
                  <a:schemeClr val="tx1"/>
                </a:solidFill>
              </a:rPr>
              <a:t>What if the car breaks down?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20" y="6386957"/>
            <a:ext cx="1955980" cy="22860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5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10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000" spc="-1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Guided Practice:</a:t>
            </a:r>
            <a:br>
              <a:rPr lang="en-US" sz="7200" spc="-100" dirty="0"/>
            </a:br>
            <a:r>
              <a:rPr lang="en-US" sz="6600" spc="-100" dirty="0">
                <a:solidFill>
                  <a:schemeClr val="tx1"/>
                </a:solidFill>
              </a:rPr>
              <a:t>Rating Anxiety </a:t>
            </a:r>
            <a:br>
              <a:rPr lang="en-US" sz="6600" i="1" spc="-100" dirty="0">
                <a:solidFill>
                  <a:schemeClr val="tx1"/>
                </a:solidFill>
              </a:rPr>
            </a:br>
            <a:r>
              <a:rPr lang="en-US" sz="6600" i="1" spc="-100" dirty="0">
                <a:solidFill>
                  <a:schemeClr val="tx1"/>
                </a:solidFill>
              </a:rPr>
              <a:t>in the </a:t>
            </a:r>
            <a:r>
              <a:rPr lang="en-US" sz="6600" spc="-100" dirty="0">
                <a:solidFill>
                  <a:schemeClr val="tx1"/>
                </a:solidFill>
              </a:rPr>
              <a:t>Body</a:t>
            </a:r>
            <a:endParaRPr lang="en-US" sz="5400" spc="-1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51779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101" y="321009"/>
            <a:ext cx="4143988" cy="6215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9097"/>
            <a:ext cx="6280826" cy="353704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Where does anxiety arise in the body?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Compared to past practices, how is anxiety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similar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from other difficult emotions?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3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2" t="7865" r="62" b="7865"/>
          <a:stretch/>
        </p:blipFill>
        <p:spPr>
          <a:xfrm>
            <a:off x="-7612" y="-7291"/>
            <a:ext cx="12207239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597179-43A9-6A4E-9395-C49AE8DD0123}"/>
              </a:ext>
            </a:extLst>
          </p:cNvPr>
          <p:cNvSpPr txBox="1">
            <a:spLocks/>
          </p:cNvSpPr>
          <p:nvPr/>
        </p:nvSpPr>
        <p:spPr>
          <a:xfrm>
            <a:off x="1" y="5938"/>
            <a:ext cx="12191998" cy="111570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indent="-182880" algn="ctr">
              <a:lnSpc>
                <a:spcPct val="83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6000" spc="-100" dirty="0">
                <a:solidFill>
                  <a:schemeClr val="tx1"/>
                </a:solidFill>
              </a:rPr>
              <a:t>Anxiety Triggers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20" y="6386957"/>
            <a:ext cx="1955980" cy="22860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5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A53F00C-7228-4C42-8EDC-A84407F91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766" y="1880378"/>
            <a:ext cx="9060861" cy="449928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200" dirty="0"/>
              <a:t>List your most prevalent anxieties.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Consider patterns or themes.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Choose one significant source of anxiety.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reminds you of this anxiety?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9F5C4"/>
                </a:solidFill>
              </a:rPr>
              <a:t>At what time of day does this anxiety peak?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makes this anxiety worse?</a:t>
            </a:r>
          </a:p>
        </p:txBody>
      </p:sp>
    </p:spTree>
    <p:extLst>
      <p:ext uri="{BB962C8B-B14F-4D97-AF65-F5344CB8AC3E}">
        <p14:creationId xmlns:p14="http://schemas.microsoft.com/office/powerpoint/2010/main" val="3133875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63" b="8637"/>
          <a:stretch/>
        </p:blipFill>
        <p:spPr>
          <a:xfrm>
            <a:off x="0" y="0"/>
            <a:ext cx="1219303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457199"/>
            <a:ext cx="10557164" cy="39693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Brainstorm with a partner:</a:t>
            </a:r>
            <a:br>
              <a:rPr lang="en-US" sz="4200" dirty="0">
                <a:solidFill>
                  <a:schemeClr val="bg1"/>
                </a:solidFill>
              </a:rPr>
            </a:br>
            <a:br>
              <a:rPr lang="en-US" sz="42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6000" i="1" dirty="0">
                <a:solidFill>
                  <a:schemeClr val="bg1"/>
                </a:solidFill>
              </a:rPr>
              <a:t>What are helpful actions or words when anxiety triggers?</a:t>
            </a:r>
            <a:endParaRPr lang="en-US" sz="4200" i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20" y="6386957"/>
            <a:ext cx="195598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7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23C24"/>
      </a:dk2>
      <a:lt2>
        <a:srgbClr val="E2E6E8"/>
      </a:lt2>
      <a:accent1>
        <a:srgbClr val="BC9B83"/>
      </a:accent1>
      <a:accent2>
        <a:srgbClr val="ABA175"/>
      </a:accent2>
      <a:accent3>
        <a:srgbClr val="9BA57D"/>
      </a:accent3>
      <a:accent4>
        <a:srgbClr val="88AC75"/>
      </a:accent4>
      <a:accent5>
        <a:srgbClr val="81AC85"/>
      </a:accent5>
      <a:accent6>
        <a:srgbClr val="77AE92"/>
      </a:accent6>
      <a:hlink>
        <a:srgbClr val="5A86A6"/>
      </a:hlink>
      <a:folHlink>
        <a:srgbClr val="828282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608</Words>
  <Application>Microsoft Macintosh PowerPoint</Application>
  <PresentationFormat>Widescreen</PresentationFormat>
  <Paragraphs>101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Garamond</vt:lpstr>
      <vt:lpstr>Sagona Book</vt:lpstr>
      <vt:lpstr>Sagona ExtraLight</vt:lpstr>
      <vt:lpstr>SavonVTI</vt:lpstr>
      <vt:lpstr>Everyday Mindfulness  with Your Name</vt:lpstr>
      <vt:lpstr>“Anxiety is an ogre that lives inside us and blocks us from fully living the life we want to live.”  -Tanya J. Peterson </vt:lpstr>
      <vt:lpstr>Anxiety   Brainstorm</vt:lpstr>
      <vt:lpstr>Anxiety vs. Fear</vt:lpstr>
      <vt:lpstr>PowerPoint Presentation</vt:lpstr>
      <vt:lpstr>Guided Practice: Rating Anxiety  in the Body</vt:lpstr>
      <vt:lpstr>Reflection</vt:lpstr>
      <vt:lpstr>PowerPoint Presentation</vt:lpstr>
      <vt:lpstr>Brainstorm with a partner:  What are helpful actions or words when anxiety triggers?</vt:lpstr>
      <vt:lpstr>Break</vt:lpstr>
      <vt:lpstr>Possible or Probable</vt:lpstr>
      <vt:lpstr>Feelings: emotional states aligned with physical responses in the body.   Thoughts: ideas, stories, and interpretations.</vt:lpstr>
      <vt:lpstr>Guided Practice Reframing  Anxious Thoughts</vt:lpstr>
      <vt:lpstr>Reflection</vt:lpstr>
      <vt:lpstr> May I offer care and presence without conditions or expectations. May I find the inner resources to be able to truly give. May I offer love, knowing I can’t control the course of life, suffering, or death. I care about your pain yet cannot control it. I wish  you happiness and peace but cannot make choices for you. May I recognize my limits compassionately, just as I recognize the limitations of others.</vt:lpstr>
      <vt:lpstr>Guided Practice Letting Anxious Thoughts Float Away</vt:lpstr>
      <vt:lpstr>Closing Notes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Mindfulness  with Your Name</dc:title>
  <dc:creator>Melody Gee</dc:creator>
  <cp:lastModifiedBy>Melody Gee</cp:lastModifiedBy>
  <cp:revision>32</cp:revision>
  <dcterms:created xsi:type="dcterms:W3CDTF">2020-08-14T14:17:42Z</dcterms:created>
  <dcterms:modified xsi:type="dcterms:W3CDTF">2020-08-14T15:38:54Z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1285571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