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50" r:id="rId4"/>
    <p:sldId id="351" r:id="rId5"/>
    <p:sldId id="352" r:id="rId6"/>
    <p:sldId id="277" r:id="rId7"/>
    <p:sldId id="353" r:id="rId8"/>
    <p:sldId id="356" r:id="rId9"/>
    <p:sldId id="355" r:id="rId10"/>
    <p:sldId id="357" r:id="rId11"/>
    <p:sldId id="358" r:id="rId12"/>
    <p:sldId id="321" r:id="rId13"/>
    <p:sldId id="327" r:id="rId14"/>
    <p:sldId id="359" r:id="rId15"/>
    <p:sldId id="333" r:id="rId16"/>
    <p:sldId id="360" r:id="rId17"/>
    <p:sldId id="338" r:id="rId18"/>
    <p:sldId id="339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 ." initials="S." lastIdx="1" clrIdx="0">
    <p:extLst>
      <p:ext uri="{19B8F6BF-5375-455C-9EA6-DF929625EA0E}">
        <p15:presenceInfo xmlns:p15="http://schemas.microsoft.com/office/powerpoint/2012/main" userId="1d98c7a5c34cf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8616"/>
    <a:srgbClr val="A1C62B"/>
    <a:srgbClr val="FAE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316" y="1026"/>
      </p:cViewPr>
      <p:guideLst>
        <p:guide orient="horz" pos="4320"/>
        <p:guide pos="76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292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947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74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91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6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BFBFBF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7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262626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404040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8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9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0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1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0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1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404040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2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76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73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4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5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262626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7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8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9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93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90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1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2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791FD3E1-BDAC-4B32-8F54-BA063EC8E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6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425021">
              <a:alpha val="56915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7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8" name="Subtitle 2"/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FFFFFF"/>
                </a:solidFill>
              </a:rPr>
              <a:t>Session </a:t>
            </a:r>
            <a:r>
              <a:rPr lang="en-US" dirty="0">
                <a:solidFill>
                  <a:srgbClr val="FFFFFF"/>
                </a:solidFill>
              </a:rPr>
              <a:t>7</a:t>
            </a:r>
            <a:endParaRPr dirty="0">
              <a:solidFill>
                <a:srgbClr val="FFFFFF"/>
              </a:solidFill>
            </a:endParaRPr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>
                <a:solidFill>
                  <a:srgbClr val="FFFFFF"/>
                </a:solidFill>
              </a:rPr>
              <a:t>Resilience</a:t>
            </a:r>
          </a:p>
        </p:txBody>
      </p:sp>
      <p:sp>
        <p:nvSpPr>
          <p:cNvPr id="109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rPr b="1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14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12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13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7F640-2319-4801-B51F-2AEBA6FD7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0480" b="4520"/>
          <a:stretch/>
        </p:blipFill>
        <p:spPr>
          <a:xfrm>
            <a:off x="1" y="10"/>
            <a:ext cx="24384019" cy="13715990"/>
          </a:xfrm>
          <a:prstGeom prst="rect">
            <a:avLst/>
          </a:prstGeom>
        </p:spPr>
      </p:pic>
      <p:sp>
        <p:nvSpPr>
          <p:cNvPr id="4" name="Welcome">
            <a:extLst>
              <a:ext uri="{FF2B5EF4-FFF2-40B4-BE49-F238E27FC236}">
                <a16:creationId xmlns:a16="http://schemas.microsoft.com/office/drawing/2014/main" id="{A93BA3E1-6655-4E58-A951-976CDB238259}"/>
              </a:ext>
            </a:extLst>
          </p:cNvPr>
          <p:cNvSpPr txBox="1">
            <a:spLocks/>
          </p:cNvSpPr>
          <p:nvPr/>
        </p:nvSpPr>
        <p:spPr>
          <a:xfrm>
            <a:off x="1515535" y="4783548"/>
            <a:ext cx="13970271" cy="497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18288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sz="13000" dirty="0">
                <a:solidFill>
                  <a:schemeClr val="tx1"/>
                </a:solidFill>
              </a:rPr>
              <a:t>R.A.I.N.</a:t>
            </a:r>
          </a:p>
        </p:txBody>
      </p:sp>
    </p:spTree>
    <p:extLst>
      <p:ext uri="{BB962C8B-B14F-4D97-AF65-F5344CB8AC3E}">
        <p14:creationId xmlns:p14="http://schemas.microsoft.com/office/powerpoint/2010/main" val="15368404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B09E0A-1064-4410-B3A1-CE24047269E4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3" name="Picture 2" descr="A large body of water with a mountain in the background&#10;&#10;Description automatically generated">
              <a:extLst>
                <a:ext uri="{FF2B5EF4-FFF2-40B4-BE49-F238E27FC236}">
                  <a16:creationId xmlns:a16="http://schemas.microsoft.com/office/drawing/2014/main" id="{8AF41FD6-BB3B-4E7D-B6F2-822AF5AC4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841" b="29159"/>
            <a:stretch/>
          </p:blipFill>
          <p:spPr>
            <a:xfrm>
              <a:off x="20" y="9"/>
              <a:ext cx="24383980" cy="1371599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D69A62-8673-493A-8132-0FA5B88D51F2}"/>
                </a:ext>
              </a:extLst>
            </p:cNvPr>
            <p:cNvSpPr/>
            <p:nvPr/>
          </p:nvSpPr>
          <p:spPr>
            <a:xfrm>
              <a:off x="0" y="0"/>
              <a:ext cx="19320387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7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FD10AFE0-2017-4B9F-B1E2-0B810FA84ED6}"/>
              </a:ext>
            </a:extLst>
          </p:cNvPr>
          <p:cNvSpPr txBox="1">
            <a:spLocks/>
          </p:cNvSpPr>
          <p:nvPr/>
        </p:nvSpPr>
        <p:spPr>
          <a:xfrm>
            <a:off x="1944336" y="6858000"/>
            <a:ext cx="8291046" cy="569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cap="none" dirty="0"/>
              <a:t>Recognize</a:t>
            </a:r>
            <a:br>
              <a:rPr lang="en-IN" cap="none" dirty="0"/>
            </a:br>
            <a:r>
              <a:rPr lang="en-IN" cap="none" dirty="0"/>
              <a:t>Acknowledge</a:t>
            </a:r>
            <a:br>
              <a:rPr lang="en-IN" cap="none" dirty="0"/>
            </a:br>
            <a:r>
              <a:rPr lang="en-IN" cap="none" dirty="0"/>
              <a:t>Investigate</a:t>
            </a:r>
            <a:br>
              <a:rPr lang="en-IN" cap="none" dirty="0"/>
            </a:br>
            <a:r>
              <a:rPr lang="en-IN" cap="none" dirty="0"/>
              <a:t>Non-Identify</a:t>
            </a:r>
          </a:p>
        </p:txBody>
      </p:sp>
    </p:spTree>
    <p:extLst>
      <p:ext uri="{BB962C8B-B14F-4D97-AF65-F5344CB8AC3E}">
        <p14:creationId xmlns:p14="http://schemas.microsoft.com/office/powerpoint/2010/main" val="4750446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water&#10;&#10;Description automatically generated">
            <a:extLst>
              <a:ext uri="{FF2B5EF4-FFF2-40B4-BE49-F238E27FC236}">
                <a16:creationId xmlns:a16="http://schemas.microsoft.com/office/drawing/2014/main" id="{0CF8832B-7F63-4B23-88C1-41006E95A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4B5FF1-2C29-4232-8B01-D2E20F0C3976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28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732000"/>
            <a:ext cx="18805330" cy="4954800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sz="7200" dirty="0"/>
            </a:br>
            <a:r>
              <a:rPr lang="en-IN" sz="10000" dirty="0"/>
              <a:t>Drawing on Inner Strength</a:t>
            </a:r>
            <a:endParaRPr lang="en-IN" sz="10000" b="1" cap="all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16256071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F91A45-A55B-46E3-A7CD-E920CFDACEF9}"/>
              </a:ext>
            </a:extLst>
          </p:cNvPr>
          <p:cNvGrpSpPr/>
          <p:nvPr/>
        </p:nvGrpSpPr>
        <p:grpSpPr>
          <a:xfrm>
            <a:off x="0" y="-1"/>
            <a:ext cx="24384000" cy="13716001"/>
            <a:chOff x="0" y="-1"/>
            <a:chExt cx="24384000" cy="13716001"/>
          </a:xfrm>
        </p:grpSpPr>
        <p:pic>
          <p:nvPicPr>
            <p:cNvPr id="3" name="Picture 2" descr="A sunset over a body of water with a mountain in the background&#10;&#10;Description automatically generated">
              <a:extLst>
                <a:ext uri="{FF2B5EF4-FFF2-40B4-BE49-F238E27FC236}">
                  <a16:creationId xmlns:a16="http://schemas.microsoft.com/office/drawing/2014/main" id="{DB2C0541-4EBA-4870-B5CE-9F8E288ED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24"/>
            <a:stretch/>
          </p:blipFill>
          <p:spPr>
            <a:xfrm>
              <a:off x="0" y="-1"/>
              <a:ext cx="24384000" cy="1371600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737995-692B-4D67-963A-93D3FBEBC03A}"/>
                </a:ext>
              </a:extLst>
            </p:cNvPr>
            <p:cNvSpPr/>
            <p:nvPr/>
          </p:nvSpPr>
          <p:spPr>
            <a:xfrm flipH="1">
              <a:off x="5063613" y="0"/>
              <a:ext cx="19320387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7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599DF2B-FA8F-4A9A-9F09-BE15D72D390F}"/>
              </a:ext>
            </a:extLst>
          </p:cNvPr>
          <p:cNvSpPr txBox="1">
            <a:spLocks/>
          </p:cNvSpPr>
          <p:nvPr/>
        </p:nvSpPr>
        <p:spPr>
          <a:xfrm>
            <a:off x="14295499" y="1413021"/>
            <a:ext cx="8608133" cy="30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sym typeface="Helvetica"/>
              </a:rPr>
              <a:t>Reflective Journaling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D7CB4C-06B7-4E50-9D42-CFCBBA5BEA41}"/>
              </a:ext>
            </a:extLst>
          </p:cNvPr>
          <p:cNvSpPr txBox="1">
            <a:spLocks/>
          </p:cNvSpPr>
          <p:nvPr/>
        </p:nvSpPr>
        <p:spPr>
          <a:xfrm>
            <a:off x="14295498" y="4444182"/>
            <a:ext cx="8608133" cy="661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inner strength and resources from the past are helpful now?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resources missing in the past can now be incorporated into new and future inner strength?</a:t>
            </a:r>
          </a:p>
        </p:txBody>
      </p:sp>
    </p:spTree>
    <p:extLst>
      <p:ext uri="{BB962C8B-B14F-4D97-AF65-F5344CB8AC3E}">
        <p14:creationId xmlns:p14="http://schemas.microsoft.com/office/powerpoint/2010/main" val="5579398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06791-F0C1-4190-BF97-7E434695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 r="332"/>
          <a:stretch/>
        </p:blipFill>
        <p:spPr>
          <a:xfrm>
            <a:off x="-2" y="-1"/>
            <a:ext cx="24384001" cy="13716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98D162-2E8D-4044-B4B1-2808C62AE1AC}"/>
              </a:ext>
            </a:extLst>
          </p:cNvPr>
          <p:cNvSpPr txBox="1">
            <a:spLocks/>
          </p:cNvSpPr>
          <p:nvPr/>
        </p:nvSpPr>
        <p:spPr>
          <a:xfrm>
            <a:off x="1720039" y="5424583"/>
            <a:ext cx="20216331" cy="1993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sym typeface="Helvetica"/>
              </a:rPr>
              <a:t>Resilience for Caretaking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379813-DA8C-45F4-9825-B35407818804}"/>
              </a:ext>
            </a:extLst>
          </p:cNvPr>
          <p:cNvSpPr txBox="1">
            <a:spLocks/>
          </p:cNvSpPr>
          <p:nvPr/>
        </p:nvSpPr>
        <p:spPr>
          <a:xfrm>
            <a:off x="1720039" y="7152967"/>
            <a:ext cx="21818387" cy="550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May I offer care and presence without conditions or expectations.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May I find the inner resources to be able to truly give.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May I offer love, knowing I can’t control the course of life, suffering, or death.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 care about your pain yet cannot control it.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 wish  you happiness and peace but cannot make choices for you.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May I recognize my limits compassionately, just as I recognize the limitations of others.</a:t>
            </a:r>
          </a:p>
        </p:txBody>
      </p:sp>
    </p:spTree>
    <p:extLst>
      <p:ext uri="{BB962C8B-B14F-4D97-AF65-F5344CB8AC3E}">
        <p14:creationId xmlns:p14="http://schemas.microsoft.com/office/powerpoint/2010/main" val="33498157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water&#10;&#10;Description automatically generated">
            <a:extLst>
              <a:ext uri="{FF2B5EF4-FFF2-40B4-BE49-F238E27FC236}">
                <a16:creationId xmlns:a16="http://schemas.microsoft.com/office/drawing/2014/main" id="{2EBC0478-204B-42AB-92C3-628306FA9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89663F-7795-4550-8C7F-59E7B7C64EFB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28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4013354"/>
            <a:ext cx="18805330" cy="43920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R.A.I.N. 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41425111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8939DB-04AC-4556-9742-CC019F53DBF8}"/>
              </a:ext>
            </a:extLst>
          </p:cNvPr>
          <p:cNvGrpSpPr/>
          <p:nvPr/>
        </p:nvGrpSpPr>
        <p:grpSpPr>
          <a:xfrm>
            <a:off x="20" y="0"/>
            <a:ext cx="24383980" cy="13716000"/>
            <a:chOff x="20" y="0"/>
            <a:chExt cx="24383980" cy="13716000"/>
          </a:xfrm>
        </p:grpSpPr>
        <p:pic>
          <p:nvPicPr>
            <p:cNvPr id="3" name="Picture 2" descr="A close up of a flower&#10;&#10;Description automatically generated">
              <a:extLst>
                <a:ext uri="{FF2B5EF4-FFF2-40B4-BE49-F238E27FC236}">
                  <a16:creationId xmlns:a16="http://schemas.microsoft.com/office/drawing/2014/main" id="{540746BB-2A13-4291-9411-C9CB6FA1C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720" t="17036" b="15252"/>
            <a:stretch/>
          </p:blipFill>
          <p:spPr>
            <a:xfrm>
              <a:off x="20" y="10"/>
              <a:ext cx="24383980" cy="1371599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865B75-987E-45DF-B92D-737C8C326DAE}"/>
                </a:ext>
              </a:extLst>
            </p:cNvPr>
            <p:cNvSpPr/>
            <p:nvPr/>
          </p:nvSpPr>
          <p:spPr>
            <a:xfrm flipH="1">
              <a:off x="2330244" y="0"/>
              <a:ext cx="22053755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7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3B5C444-A4D5-4B9C-BCC4-3AE8C96A4E86}"/>
              </a:ext>
            </a:extLst>
          </p:cNvPr>
          <p:cNvSpPr txBox="1">
            <a:spLocks/>
          </p:cNvSpPr>
          <p:nvPr/>
        </p:nvSpPr>
        <p:spPr>
          <a:xfrm>
            <a:off x="13602325" y="2691215"/>
            <a:ext cx="9965598" cy="206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F2A5C78-DF43-47E7-8FA2-39F579D83646}"/>
              </a:ext>
            </a:extLst>
          </p:cNvPr>
          <p:cNvSpPr txBox="1"/>
          <p:nvPr/>
        </p:nvSpPr>
        <p:spPr>
          <a:xfrm>
            <a:off x="13602323" y="4657372"/>
            <a:ext cx="3397084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On R.A.I.N.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CDB815-B6DD-49A0-AAC7-8D67A7887182}"/>
              </a:ext>
            </a:extLst>
          </p:cNvPr>
          <p:cNvSpPr txBox="1">
            <a:spLocks/>
          </p:cNvSpPr>
          <p:nvPr/>
        </p:nvSpPr>
        <p:spPr>
          <a:xfrm>
            <a:off x="13602322" y="6269678"/>
            <a:ext cx="9965601" cy="4673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does it feel like to want something for another person?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does it feel like when another person wants something for us?</a:t>
            </a:r>
          </a:p>
        </p:txBody>
      </p:sp>
    </p:spTree>
    <p:extLst>
      <p:ext uri="{BB962C8B-B14F-4D97-AF65-F5344CB8AC3E}">
        <p14:creationId xmlns:p14="http://schemas.microsoft.com/office/powerpoint/2010/main" val="37230831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5A487-9FDF-412E-82DE-BA24A6F89071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6C1EBE-188B-444A-BB02-ED6737CA2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" t="35756" r="459"/>
            <a:stretch/>
          </p:blipFill>
          <p:spPr>
            <a:xfrm>
              <a:off x="-1" y="0"/>
              <a:ext cx="24384001" cy="1371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ECFCD0-8E40-406D-9763-ADD75DDB3DE0}"/>
                </a:ext>
              </a:extLst>
            </p:cNvPr>
            <p:cNvSpPr/>
            <p:nvPr/>
          </p:nvSpPr>
          <p:spPr>
            <a:xfrm rot="10800000">
              <a:off x="0" y="0"/>
              <a:ext cx="201168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5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48F30CE-A666-473F-A8AD-C0BFC09F2F99}"/>
              </a:ext>
            </a:extLst>
          </p:cNvPr>
          <p:cNvSpPr txBox="1">
            <a:spLocks/>
          </p:cNvSpPr>
          <p:nvPr/>
        </p:nvSpPr>
        <p:spPr>
          <a:xfrm>
            <a:off x="2035899" y="4869643"/>
            <a:ext cx="14453617" cy="198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Closing Notes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F8847F-18A5-443C-9E65-080CAE8BC75F}"/>
              </a:ext>
            </a:extLst>
          </p:cNvPr>
          <p:cNvSpPr txBox="1"/>
          <p:nvPr/>
        </p:nvSpPr>
        <p:spPr>
          <a:xfrm>
            <a:off x="2035899" y="7337636"/>
            <a:ext cx="13775601" cy="386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Student Workbook practices for this week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Next session is at TIME/DATE/LOCATION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Final announcements</a:t>
            </a:r>
          </a:p>
        </p:txBody>
      </p:sp>
    </p:spTree>
    <p:extLst>
      <p:ext uri="{BB962C8B-B14F-4D97-AF65-F5344CB8AC3E}">
        <p14:creationId xmlns:p14="http://schemas.microsoft.com/office/powerpoint/2010/main" val="9639066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aad-chaudhry-YNM4KStg78I-unsplash.jpg" descr="saad-chaudhry-YNM4KStg78I-unsplash.jpg"/>
          <p:cNvPicPr>
            <a:picLocks noChangeAspect="1"/>
          </p:cNvPicPr>
          <p:nvPr/>
        </p:nvPicPr>
        <p:blipFill>
          <a:blip r:embed="rId2"/>
          <a:srcRect l="4780" t="19658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"/>
          <p:cNvSpPr/>
          <p:nvPr/>
        </p:nvSpPr>
        <p:spPr>
          <a:xfrm rot="10800000">
            <a:off x="-1" y="3702445"/>
            <a:ext cx="24384001" cy="10013556"/>
          </a:xfrm>
          <a:prstGeom prst="rect">
            <a:avLst/>
          </a:prstGeom>
          <a:gradFill>
            <a:gsLst>
              <a:gs pos="0">
                <a:srgbClr val="1E3137"/>
              </a:gs>
              <a:gs pos="100000">
                <a:srgbClr val="1E3137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8" name="Title 1"/>
          <p:cNvSpPr txBox="1"/>
          <p:nvPr/>
        </p:nvSpPr>
        <p:spPr>
          <a:xfrm>
            <a:off x="16520211" y="5218031"/>
            <a:ext cx="6926270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l" defTabSz="1828800">
              <a:lnSpc>
                <a:spcPct val="83000"/>
              </a:lnSpc>
              <a:spcBef>
                <a:spcPts val="1200"/>
              </a:spcBef>
              <a:defRPr sz="10000" cap="all" spc="-60">
                <a:solidFill>
                  <a:srgbClr val="ABCA6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0" cap="all" spc="-60" normalizeH="0" baseline="0" noProof="0" dirty="0">
                <a:ln>
                  <a:noFill/>
                </a:ln>
                <a:solidFill>
                  <a:srgbClr val="ABCA6C"/>
                </a:solidFill>
                <a:effectLst/>
                <a:uLnTx/>
                <a:uFillTx/>
                <a:latin typeface="Helvetica"/>
                <a:sym typeface="Helvetica"/>
              </a:rPr>
              <a:t>Closing</a:t>
            </a:r>
          </a:p>
        </p:txBody>
      </p:sp>
      <p:sp>
        <p:nvSpPr>
          <p:cNvPr id="209" name="Straight Connector 28"/>
          <p:cNvSpPr/>
          <p:nvPr/>
        </p:nvSpPr>
        <p:spPr>
          <a:xfrm>
            <a:off x="15599344" y="5435601"/>
            <a:ext cx="1" cy="526883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  <p:sp>
        <p:nvSpPr>
          <p:cNvPr id="210" name="Rectangle 4"/>
          <p:cNvSpPr txBox="1"/>
          <p:nvPr/>
        </p:nvSpPr>
        <p:spPr>
          <a:xfrm>
            <a:off x="4635599" y="7043253"/>
            <a:ext cx="10042878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Wish each other and </a:t>
            </a:r>
          </a:p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1005386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348EF480-C196-441B-8A3A-4984AC427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7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9A8616">
              <a:alpha val="55199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18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20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 dirty="0">
                <a:latin typeface="Helvetica"/>
                <a:ea typeface="Helvetica"/>
                <a:cs typeface="Helvetica"/>
                <a:sym typeface="Helvetica"/>
              </a:rPr>
            </a:b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25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23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24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BBF37507-1F0F-4916-8FCC-31AD5F028DF7}"/>
              </a:ext>
            </a:extLst>
          </p:cNvPr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FFFFFF"/>
                </a:solidFill>
              </a:rPr>
              <a:t>Session </a:t>
            </a:r>
            <a:r>
              <a:rPr lang="en-US" dirty="0">
                <a:solidFill>
                  <a:srgbClr val="FFFFFF"/>
                </a:solidFill>
              </a:rPr>
              <a:t>7</a:t>
            </a:r>
            <a:endParaRPr dirty="0">
              <a:solidFill>
                <a:srgbClr val="FFFFFF"/>
              </a:solidFill>
            </a:endParaRPr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>
                <a:solidFill>
                  <a:srgbClr val="FFFFFF"/>
                </a:solidFill>
              </a:rPr>
              <a:t>Resilience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8A30F-0204-43FD-9044-84916684F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24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EFC13A-FA41-41B5-97E0-1BCC3AE9C2A8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82000">
                <a:schemeClr val="bg1">
                  <a:alpha val="82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C6E9B7-4B26-42E7-9B3C-4ED43ADE3A3A}"/>
              </a:ext>
            </a:extLst>
          </p:cNvPr>
          <p:cNvSpPr txBox="1">
            <a:spLocks/>
          </p:cNvSpPr>
          <p:nvPr/>
        </p:nvSpPr>
        <p:spPr>
          <a:xfrm>
            <a:off x="14644543" y="2625982"/>
            <a:ext cx="8303948" cy="188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Resilience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8AED3F-1822-4273-8814-E83B1C1EE8A1}"/>
              </a:ext>
            </a:extLst>
          </p:cNvPr>
          <p:cNvSpPr txBox="1">
            <a:spLocks/>
          </p:cNvSpPr>
          <p:nvPr/>
        </p:nvSpPr>
        <p:spPr>
          <a:xfrm>
            <a:off x="14644540" y="5067205"/>
            <a:ext cx="8303949" cy="56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Capacity to recover from failure, difficulty, disappointment, change, surprise, or hardship.</a:t>
            </a:r>
          </a:p>
        </p:txBody>
      </p:sp>
    </p:spTree>
    <p:extLst>
      <p:ext uri="{BB962C8B-B14F-4D97-AF65-F5344CB8AC3E}">
        <p14:creationId xmlns:p14="http://schemas.microsoft.com/office/powerpoint/2010/main" val="7660942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050B3-0A73-47F5-B457-BDE3FE07D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" t="2803" r="18716" b="28614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B7F062-C841-406F-9353-E869FED160AD}"/>
              </a:ext>
            </a:extLst>
          </p:cNvPr>
          <p:cNvSpPr txBox="1">
            <a:spLocks/>
          </p:cNvSpPr>
          <p:nvPr/>
        </p:nvSpPr>
        <p:spPr>
          <a:xfrm>
            <a:off x="1265910" y="1160720"/>
            <a:ext cx="10542632" cy="630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cap="none" dirty="0"/>
              <a:t>Emotional Resilience</a:t>
            </a:r>
            <a:br>
              <a:rPr lang="en-IN" cap="none" dirty="0"/>
            </a:br>
            <a:r>
              <a:rPr lang="en-IN" cap="none" dirty="0"/>
              <a:t>Cognitive Resilience</a:t>
            </a:r>
            <a:br>
              <a:rPr lang="en-IN" cap="none" dirty="0"/>
            </a:br>
            <a:r>
              <a:rPr lang="en-IN" cap="none" dirty="0"/>
              <a:t>Inner Calm (equanimity)</a:t>
            </a:r>
          </a:p>
        </p:txBody>
      </p:sp>
    </p:spTree>
    <p:extLst>
      <p:ext uri="{BB962C8B-B14F-4D97-AF65-F5344CB8AC3E}">
        <p14:creationId xmlns:p14="http://schemas.microsoft.com/office/powerpoint/2010/main" val="18232656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6DA66-E461-4F4C-8B71-447D4407C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1" t="27515" r="6577" b="488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A16BD-7213-49E4-8757-A8F88878E388}"/>
              </a:ext>
            </a:extLst>
          </p:cNvPr>
          <p:cNvSpPr txBox="1">
            <a:spLocks/>
          </p:cNvSpPr>
          <p:nvPr/>
        </p:nvSpPr>
        <p:spPr>
          <a:xfrm>
            <a:off x="9836569" y="3192660"/>
            <a:ext cx="13790347" cy="206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Partner Sharing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15522C-569E-4B97-A3D8-5F735BF30F9C}"/>
              </a:ext>
            </a:extLst>
          </p:cNvPr>
          <p:cNvSpPr txBox="1"/>
          <p:nvPr/>
        </p:nvSpPr>
        <p:spPr>
          <a:xfrm>
            <a:off x="9836568" y="5198723"/>
            <a:ext cx="12202379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On setbacks, failures, and disappointments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70450C-B91B-4858-958C-5FA39C89A87A}"/>
              </a:ext>
            </a:extLst>
          </p:cNvPr>
          <p:cNvSpPr txBox="1">
            <a:spLocks/>
          </p:cNvSpPr>
          <p:nvPr/>
        </p:nvSpPr>
        <p:spPr>
          <a:xfrm>
            <a:off x="9836568" y="6811028"/>
            <a:ext cx="10427716" cy="299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Share a past disappointment, setback, or failure (in any life area).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Share a current aspiration.</a:t>
            </a:r>
          </a:p>
        </p:txBody>
      </p:sp>
    </p:spTree>
    <p:extLst>
      <p:ext uri="{BB962C8B-B14F-4D97-AF65-F5344CB8AC3E}">
        <p14:creationId xmlns:p14="http://schemas.microsoft.com/office/powerpoint/2010/main" val="34249317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table, sitting, water&#10;&#10;Description automatically generated">
            <a:extLst>
              <a:ext uri="{FF2B5EF4-FFF2-40B4-BE49-F238E27FC236}">
                <a16:creationId xmlns:a16="http://schemas.microsoft.com/office/drawing/2014/main" id="{3BFBF837-F390-4725-B3AB-800D9ADE1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119480-80F0-481E-B679-2F5AAD367BFE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28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3253824" y="3784754"/>
            <a:ext cx="17882884" cy="48492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</a:t>
            </a:r>
            <a:br>
              <a:rPr lang="en-IN" dirty="0"/>
            </a:br>
            <a:r>
              <a:rPr lang="en-IN" dirty="0"/>
              <a:t>Emotional Resilience</a:t>
            </a:r>
            <a:endParaRPr lang="en-IN" sz="7200" dirty="0"/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3942513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DEC25-A808-4C4D-9719-5B33EBCD5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" b="15730"/>
          <a:stretch/>
        </p:blipFill>
        <p:spPr>
          <a:xfrm>
            <a:off x="-7" y="-1"/>
            <a:ext cx="24384007" cy="137159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57F4DD-9F24-4978-B158-4DEEB683CC70}"/>
              </a:ext>
            </a:extLst>
          </p:cNvPr>
          <p:cNvSpPr/>
          <p:nvPr/>
        </p:nvSpPr>
        <p:spPr>
          <a:xfrm flipH="1"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6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DAE51F-453C-4431-8FDA-774D281C91B3}"/>
              </a:ext>
            </a:extLst>
          </p:cNvPr>
          <p:cNvSpPr txBox="1">
            <a:spLocks/>
          </p:cNvSpPr>
          <p:nvPr/>
        </p:nvSpPr>
        <p:spPr>
          <a:xfrm>
            <a:off x="1862609" y="1629331"/>
            <a:ext cx="9965598" cy="206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40B1E62-72DD-4054-8F49-B15F0757537A}"/>
              </a:ext>
            </a:extLst>
          </p:cNvPr>
          <p:cNvSpPr txBox="1"/>
          <p:nvPr/>
        </p:nvSpPr>
        <p:spPr>
          <a:xfrm>
            <a:off x="1862607" y="3595488"/>
            <a:ext cx="6752169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On emotional resilience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8492C4-DBC0-48ED-A30D-3A54D79662AA}"/>
              </a:ext>
            </a:extLst>
          </p:cNvPr>
          <p:cNvSpPr txBox="1">
            <a:spLocks/>
          </p:cNvSpPr>
          <p:nvPr/>
        </p:nvSpPr>
        <p:spPr>
          <a:xfrm>
            <a:off x="1862606" y="5207793"/>
            <a:ext cx="9965601" cy="7465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Compare the feelings about the failure/setback/disappointment and the feelings behind the negative self-talk. 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How are the feelings similar and/or different?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Are they located in similar or different areas of the body?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How and where do you feel strength in the body?</a:t>
            </a:r>
          </a:p>
        </p:txBody>
      </p:sp>
    </p:spTree>
    <p:extLst>
      <p:ext uri="{BB962C8B-B14F-4D97-AF65-F5344CB8AC3E}">
        <p14:creationId xmlns:p14="http://schemas.microsoft.com/office/powerpoint/2010/main" val="34472861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soup&#10;&#10;Description automatically generated">
            <a:extLst>
              <a:ext uri="{FF2B5EF4-FFF2-40B4-BE49-F238E27FC236}">
                <a16:creationId xmlns:a16="http://schemas.microsoft.com/office/drawing/2014/main" id="{3B3A8FFA-06D1-4974-9B21-DF92315A3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99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642D79-1E53-4021-A478-116C96E87B72}"/>
              </a:ext>
            </a:extLst>
          </p:cNvPr>
          <p:cNvSpPr/>
          <p:nvPr/>
        </p:nvSpPr>
        <p:spPr>
          <a:xfrm>
            <a:off x="0" y="0"/>
            <a:ext cx="19320387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7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Your first 1-minute  mindfulness meditation">
            <a:extLst>
              <a:ext uri="{FF2B5EF4-FFF2-40B4-BE49-F238E27FC236}">
                <a16:creationId xmlns:a16="http://schemas.microsoft.com/office/drawing/2014/main" id="{136670C6-D5F1-4AEB-8201-2869140BCBB9}"/>
              </a:ext>
            </a:extLst>
          </p:cNvPr>
          <p:cNvSpPr txBox="1">
            <a:spLocks/>
          </p:cNvSpPr>
          <p:nvPr/>
        </p:nvSpPr>
        <p:spPr>
          <a:xfrm>
            <a:off x="3253824" y="3784754"/>
            <a:ext cx="17882884" cy="484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1828800" hangingPunct="1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10000" b="1" cap="all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Anchor Phrases</a:t>
            </a:r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41EE9CFF-4DF1-4DD5-8B97-04F6253815F0}"/>
              </a:ext>
            </a:extLst>
          </p:cNvPr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10197195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FC54DD1-BD35-42A8-9061-5FEBA8ABB72E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2" name="Picture 1" descr="A close up of a flower&#10;&#10;Description automatically generated">
              <a:extLst>
                <a:ext uri="{FF2B5EF4-FFF2-40B4-BE49-F238E27FC236}">
                  <a16:creationId xmlns:a16="http://schemas.microsoft.com/office/drawing/2014/main" id="{E3F067F1-8F95-400B-A2E0-A9CA03424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77" r="2144"/>
            <a:stretch/>
          </p:blipFill>
          <p:spPr>
            <a:xfrm flipH="1">
              <a:off x="8710594" y="0"/>
              <a:ext cx="15673406" cy="13716000"/>
            </a:xfrm>
            <a:prstGeom prst="rect">
              <a:avLst/>
            </a:prstGeom>
          </p:spPr>
        </p:pic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:a16="http://schemas.microsoft.com/office/drawing/2014/main" id="{816FD7FF-464F-4988-B381-7CBA88293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174" r="-1"/>
            <a:stretch/>
          </p:blipFill>
          <p:spPr>
            <a:xfrm flipH="1">
              <a:off x="-1" y="0"/>
              <a:ext cx="11326761" cy="13716000"/>
            </a:xfrm>
            <a:prstGeom prst="rect">
              <a:avLst/>
            </a:prstGeom>
          </p:spPr>
        </p:pic>
      </p:grpSp>
      <p:sp>
        <p:nvSpPr>
          <p:cNvPr id="128" name="Welcome"/>
          <p:cNvSpPr txBox="1">
            <a:spLocks noGrp="1"/>
          </p:cNvSpPr>
          <p:nvPr>
            <p:ph type="title" idx="4294967295"/>
          </p:nvPr>
        </p:nvSpPr>
        <p:spPr>
          <a:xfrm>
            <a:off x="1515535" y="4783548"/>
            <a:ext cx="13970271" cy="4979883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>
            <a:lvl1pPr algn="l" defTabSz="1828800">
              <a:lnSpc>
                <a:spcPct val="70000"/>
              </a:lnSpc>
              <a:defRPr sz="16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IN" sz="13000" dirty="0"/>
              <a:t>Break</a:t>
            </a:r>
            <a:endParaRPr sz="13000" dirty="0"/>
          </a:p>
        </p:txBody>
      </p:sp>
    </p:spTree>
    <p:extLst>
      <p:ext uri="{BB962C8B-B14F-4D97-AF65-F5344CB8AC3E}">
        <p14:creationId xmlns:p14="http://schemas.microsoft.com/office/powerpoint/2010/main" val="32671026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0000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403</Words>
  <Application>Microsoft Office PowerPoint</Application>
  <PresentationFormat>Custom</PresentationFormat>
  <Paragraphs>55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Garamond</vt:lpstr>
      <vt:lpstr>Helvetica</vt:lpstr>
      <vt:lpstr>Helvetica Neue</vt:lpstr>
      <vt:lpstr>Helvetica Neue Light</vt:lpstr>
      <vt:lpstr>Helvetica Neue Medium</vt:lpstr>
      <vt:lpstr>Sagona Book</vt:lpstr>
      <vt:lpstr>Sagona ExtraLight</vt:lpstr>
      <vt:lpstr>White</vt:lpstr>
      <vt:lpstr>Everyday Mindfulness</vt:lpstr>
      <vt:lpstr>Everyday Mindfulness</vt:lpstr>
      <vt:lpstr>PowerPoint Presentation</vt:lpstr>
      <vt:lpstr>PowerPoint Presentation</vt:lpstr>
      <vt:lpstr>PowerPoint Presentation</vt:lpstr>
      <vt:lpstr>Guided Practice: Emotional Resilience</vt:lpstr>
      <vt:lpstr>PowerPoint Presentation</vt:lpstr>
      <vt:lpstr>PowerPoint Presentation</vt:lpstr>
      <vt:lpstr>Break</vt:lpstr>
      <vt:lpstr>PowerPoint Presentation</vt:lpstr>
      <vt:lpstr>PowerPoint Presentation</vt:lpstr>
      <vt:lpstr>Guided Practice:  Drawing on Inner Strength</vt:lpstr>
      <vt:lpstr>PowerPoint Presentation</vt:lpstr>
      <vt:lpstr>PowerPoint Presentation</vt:lpstr>
      <vt:lpstr>Guided Practice:  R.A.I.N.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</dc:title>
  <dc:creator>Salman (Raju)</dc:creator>
  <cp:lastModifiedBy>Salman .</cp:lastModifiedBy>
  <cp:revision>48</cp:revision>
  <dcterms:modified xsi:type="dcterms:W3CDTF">2020-09-22T15:32:40Z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1867225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