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0" r:id="rId1"/>
  </p:sldMasterIdLst>
  <p:notesMasterIdLst>
    <p:notesMasterId r:id="rId19"/>
  </p:notesMasterIdLst>
  <p:sldIdLst>
    <p:sldId id="256" r:id="rId2"/>
    <p:sldId id="270" r:id="rId3"/>
    <p:sldId id="322" r:id="rId4"/>
    <p:sldId id="276" r:id="rId5"/>
    <p:sldId id="275" r:id="rId6"/>
    <p:sldId id="324" r:id="rId7"/>
    <p:sldId id="314" r:id="rId8"/>
    <p:sldId id="292" r:id="rId9"/>
    <p:sldId id="332" r:id="rId10"/>
    <p:sldId id="321" r:id="rId11"/>
    <p:sldId id="308" r:id="rId12"/>
    <p:sldId id="313" r:id="rId13"/>
    <p:sldId id="323" r:id="rId14"/>
    <p:sldId id="333" r:id="rId15"/>
    <p:sldId id="334" r:id="rId16"/>
    <p:sldId id="291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5C4"/>
    <a:srgbClr val="941651"/>
    <a:srgbClr val="FFD579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70"/>
    <p:restoredTop sz="92807"/>
  </p:normalViewPr>
  <p:slideViewPr>
    <p:cSldViewPr snapToGrid="0" snapToObjects="1">
      <p:cViewPr varScale="1">
        <p:scale>
          <a:sx n="63" d="100"/>
          <a:sy n="63" d="100"/>
        </p:scale>
        <p:origin x="216" y="1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83108-BF85-6143-A039-FC38F23E87A8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4B30E-B303-E749-8BA9-BF26DFE3B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1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9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76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7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8B19BF0-FAA8-FB44-85B7-34709D8AD9A6}" type="datetime1">
              <a:rPr lang="en-US" smtClean="0"/>
              <a:t>8/6/20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2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2463-6A92-5F4F-BEA8-71361D0098ED}" type="datetime1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5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9ADD-3832-C840-9EFA-DD3ADF3504B4}" type="datetime1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6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B441-5AAF-294E-82E7-286B0631D1D9}" type="datetime1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958A1BB-00B2-8146-A00F-9B3E1004B71F}" type="datetime1">
              <a:rPr lang="en-US" smtClean="0"/>
              <a:t>8/6/20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5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4DC1-D408-F245-8D91-CAE10D6A4D18}" type="datetime1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44B5-89CC-9546-8F89-9740AA3ACB25}" type="datetime1">
              <a:rPr lang="en-US" smtClean="0"/>
              <a:t>8/6/20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0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B531-0C27-0048-B639-A2364AD25F20}" type="datetime1">
              <a:rPr lang="en-US" smtClean="0"/>
              <a:t>8/6/20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4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66F8-FDF1-8448-BD09-5DE21998214F}" type="datetime1">
              <a:rPr lang="en-US" smtClean="0"/>
              <a:t>8/6/20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1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F133D54-FD98-5444-AA3F-6F0CB53EA431}" type="datetime1">
              <a:rPr lang="en-US" smtClean="0"/>
              <a:t>8/6/20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9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50C3732-0EA3-5B4A-886B-EDF8461ED122}" type="datetime1">
              <a:rPr lang="en-US" smtClean="0"/>
              <a:t>8/6/20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95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F383D3B-9414-E048-8FCD-372C79651B57}" type="datetime1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89" r:id="rId4"/>
    <p:sldLayoutId id="2147483690" r:id="rId5"/>
    <p:sldLayoutId id="2147483696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563F2046-324F-4A85-AD1D-D6C97E967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" r="583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BC9B83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C2271-9ADB-B44C-AE80-AD445A3D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34" y="1758150"/>
            <a:ext cx="3729162" cy="33417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Everyday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Mindfulness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000" cap="none" dirty="0">
                <a:solidFill>
                  <a:schemeClr val="tx1"/>
                </a:solidFill>
              </a:rPr>
              <a:t>with</a:t>
            </a:r>
            <a:br>
              <a:rPr lang="en-US" sz="2000" cap="none" dirty="0">
                <a:solidFill>
                  <a:schemeClr val="tx1"/>
                </a:solidFill>
              </a:rPr>
            </a:br>
            <a:r>
              <a:rPr lang="en-US" sz="2000" cap="none" dirty="0">
                <a:solidFill>
                  <a:schemeClr val="tx1"/>
                </a:solidFill>
              </a:rPr>
              <a:t>Your Name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9" descr="A picture containing device&#10;&#10;Description automatically generated">
            <a:extLst>
              <a:ext uri="{FF2B5EF4-FFF2-40B4-BE49-F238E27FC236}">
                <a16:creationId xmlns:a16="http://schemas.microsoft.com/office/drawing/2014/main" id="{A2DD90A1-C848-9B47-9BC2-6D2657EFE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05" y="5851907"/>
            <a:ext cx="457200" cy="45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66652B-B5AD-FE4D-A299-B1CC51A2DCF7}"/>
              </a:ext>
            </a:extLst>
          </p:cNvPr>
          <p:cNvSpPr/>
          <p:nvPr/>
        </p:nvSpPr>
        <p:spPr>
          <a:xfrm>
            <a:off x="1655597" y="548893"/>
            <a:ext cx="1351015" cy="1124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Logo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125C582-E6EE-064D-B243-898685F6179F}"/>
              </a:ext>
            </a:extLst>
          </p:cNvPr>
          <p:cNvSpPr txBox="1">
            <a:spLocks/>
          </p:cNvSpPr>
          <p:nvPr/>
        </p:nvSpPr>
        <p:spPr>
          <a:xfrm>
            <a:off x="5143501" y="548893"/>
            <a:ext cx="6571466" cy="1209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Session 7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3639899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0" r="-2" b="7817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536909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Recognize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Acknowledge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Investigate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Non-Identify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513" y="6126435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8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7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8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8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9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841" b="29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0" name="Rectangle 9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1834572"/>
            <a:ext cx="8652938" cy="321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spc="-100" dirty="0"/>
              <a:t>Guided Practice</a:t>
            </a:r>
            <a:br>
              <a:rPr lang="en-US" sz="7200" spc="-100" dirty="0"/>
            </a:br>
            <a:r>
              <a:rPr lang="en-US" sz="5400" i="1" spc="-100" dirty="0">
                <a:solidFill>
                  <a:schemeClr val="tx1"/>
                </a:solidFill>
              </a:rPr>
              <a:t>Drawing on Inner Strength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9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367345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101" y="321009"/>
            <a:ext cx="4143988" cy="6215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Reflective Journaling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9097"/>
            <a:ext cx="6280826" cy="353704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What inner strength and resources from the past are helpful now?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resources missing in the past can now be incorporated into new and future inner strength?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024" y="6217920"/>
            <a:ext cx="146304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36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33" t="15730" r="333"/>
          <a:stretch/>
        </p:blipFill>
        <p:spPr>
          <a:xfrm>
            <a:off x="-1" y="0"/>
            <a:ext cx="122072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39" y="1918174"/>
            <a:ext cx="11033760" cy="364950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7200" spc="-100" dirty="0">
                <a:solidFill>
                  <a:schemeClr val="bg1"/>
                </a:solidFill>
              </a:rPr>
            </a:br>
            <a:r>
              <a:rPr lang="en-US" sz="2800" spc="-100" dirty="0">
                <a:solidFill>
                  <a:schemeClr val="bg1"/>
                </a:solidFill>
              </a:rPr>
              <a:t>May I offer care and presence without conditions or expectations.</a:t>
            </a:r>
            <a:br>
              <a:rPr lang="en-US" sz="2800" spc="-100" dirty="0">
                <a:solidFill>
                  <a:schemeClr val="bg1"/>
                </a:solidFill>
              </a:rPr>
            </a:br>
            <a:r>
              <a:rPr lang="en-US" sz="2800" spc="-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May I find the inner resources to be able to truly give.</a:t>
            </a:r>
            <a:br>
              <a:rPr lang="en-US" sz="2800" spc="-100" dirty="0">
                <a:solidFill>
                  <a:schemeClr val="bg1"/>
                </a:solidFill>
              </a:rPr>
            </a:br>
            <a:r>
              <a:rPr lang="en-US" sz="2800" spc="-100" dirty="0">
                <a:solidFill>
                  <a:schemeClr val="bg1"/>
                </a:solidFill>
              </a:rPr>
              <a:t>May I offer love, knowing I can’t control the course of life, suffering, or death.</a:t>
            </a:r>
            <a:br>
              <a:rPr lang="en-US" sz="2800" spc="-100" dirty="0">
                <a:solidFill>
                  <a:schemeClr val="bg1"/>
                </a:solidFill>
              </a:rPr>
            </a:br>
            <a:r>
              <a:rPr lang="en-US" sz="2800" spc="-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 care about your pain yet cannot control it.</a:t>
            </a:r>
            <a:br>
              <a:rPr lang="en-US" sz="2800" spc="-100" dirty="0">
                <a:solidFill>
                  <a:schemeClr val="bg1"/>
                </a:solidFill>
              </a:rPr>
            </a:br>
            <a:r>
              <a:rPr lang="en-US" sz="2800" spc="-100" dirty="0">
                <a:solidFill>
                  <a:schemeClr val="bg1"/>
                </a:solidFill>
              </a:rPr>
              <a:t>I wish  you happiness and peace but cannot make choices for you.</a:t>
            </a:r>
            <a:br>
              <a:rPr lang="en-US" sz="2800" spc="-100" dirty="0">
                <a:solidFill>
                  <a:schemeClr val="bg1"/>
                </a:solidFill>
              </a:rPr>
            </a:br>
            <a:r>
              <a:rPr lang="en-US" sz="2800" spc="-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May I recognize my limits compassionately, just as I recognize the limitations of others.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D9A8F9-B419-2146-943F-504C96C1B1E4}"/>
              </a:ext>
            </a:extLst>
          </p:cNvPr>
          <p:cNvSpPr/>
          <p:nvPr/>
        </p:nvSpPr>
        <p:spPr>
          <a:xfrm>
            <a:off x="3663969" y="994844"/>
            <a:ext cx="8820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spc="-100" dirty="0">
                <a:solidFill>
                  <a:schemeClr val="bg1"/>
                </a:solidFill>
              </a:rPr>
              <a:t>Resilience for Caretaking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2815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7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8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8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9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841" b="29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0" name="Rectangle 9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1834572"/>
            <a:ext cx="8652938" cy="321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spc="-100" dirty="0"/>
              <a:t>Guided Practice</a:t>
            </a:r>
            <a:br>
              <a:rPr lang="en-US" sz="7200" spc="-100" dirty="0"/>
            </a:br>
            <a:r>
              <a:rPr lang="en-US" sz="5400" i="1" spc="-100" dirty="0">
                <a:solidFill>
                  <a:schemeClr val="tx1"/>
                </a:solidFill>
              </a:rPr>
              <a:t>R.A.I.N.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9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906005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5" r="24235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4000" b="1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815669"/>
            <a:ext cx="4472922" cy="270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What does it feel like to want something for another person?</a:t>
            </a: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What does it feel like when another person wants something for us?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431" y="6035040"/>
            <a:ext cx="838200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A26EAB-1364-1D4A-8ADE-D2C63E1D5DA1}"/>
              </a:ext>
            </a:extLst>
          </p:cNvPr>
          <p:cNvSpPr/>
          <p:nvPr/>
        </p:nvSpPr>
        <p:spPr>
          <a:xfrm>
            <a:off x="6904032" y="1640408"/>
            <a:ext cx="4632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i="1" dirty="0">
                <a:solidFill>
                  <a:srgbClr val="941651"/>
                </a:solidFill>
              </a:rPr>
              <a:t>On R.A.I.N.</a:t>
            </a:r>
            <a:endParaRPr lang="en-US" dirty="0">
              <a:solidFill>
                <a:srgbClr val="941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49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Closing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Student Workbook practices for this week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Next session is at TIME/DATE/LOCATION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Final announcements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5" r="11861"/>
          <a:stretch/>
        </p:blipFill>
        <p:spPr>
          <a:xfrm>
            <a:off x="7500327" y="456237"/>
            <a:ext cx="4299660" cy="60350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535" y="6217920"/>
            <a:ext cx="1463040" cy="2560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54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AC5456-3602-1D4B-9D8C-E51BD302E1E2}"/>
              </a:ext>
            </a:extLst>
          </p:cNvPr>
          <p:cNvSpPr txBox="1">
            <a:spLocks/>
          </p:cNvSpPr>
          <p:nvPr/>
        </p:nvSpPr>
        <p:spPr>
          <a:xfrm>
            <a:off x="8294816" y="2057401"/>
            <a:ext cx="2675933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83000"/>
              </a:lnSpc>
              <a:spcAft>
                <a:spcPts val="600"/>
              </a:spcAft>
            </a:pPr>
            <a:r>
              <a:rPr lang="en-US" sz="4400" cap="all" spc="-100" dirty="0">
                <a:solidFill>
                  <a:schemeClr val="tx1"/>
                </a:solidFill>
              </a:rPr>
              <a:t>Closing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421BA6-075A-C149-8968-8128B8E4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113" y="5714047"/>
            <a:ext cx="54864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/>
                </a:solidFill>
              </a:rPr>
              <a:pPr defTabSz="457200">
                <a:spcAft>
                  <a:spcPts val="600"/>
                </a:spcAft>
              </a:pPr>
              <a:t>17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BB47A4-57B6-8447-B1DE-2C5DA92EA2D1}"/>
              </a:ext>
            </a:extLst>
          </p:cNvPr>
          <p:cNvSpPr/>
          <p:nvPr/>
        </p:nvSpPr>
        <p:spPr>
          <a:xfrm>
            <a:off x="1038590" y="2851919"/>
            <a:ext cx="659256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chemeClr val="accent1"/>
                </a:solidFill>
              </a:rPr>
              <a:t>Wish each other and </a:t>
            </a:r>
          </a:p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chemeClr val="accent1"/>
                </a:solidFill>
              </a:rPr>
              <a:t>ourselves well.</a:t>
            </a:r>
          </a:p>
        </p:txBody>
      </p:sp>
    </p:spTree>
    <p:extLst>
      <p:ext uri="{BB962C8B-B14F-4D97-AF65-F5344CB8AC3E}">
        <p14:creationId xmlns:p14="http://schemas.microsoft.com/office/powerpoint/2010/main" val="934009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94" t="7150" r="32667" b="13091"/>
          <a:stretch/>
        </p:blipFill>
        <p:spPr>
          <a:xfrm>
            <a:off x="282201" y="293305"/>
            <a:ext cx="5851794" cy="6345059"/>
          </a:xfrm>
          <a:prstGeom prst="rect">
            <a:avLst/>
          </a:prstGeom>
        </p:spPr>
      </p:pic>
      <p:sp>
        <p:nvSpPr>
          <p:cNvPr id="33" name="Rectangle 28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536909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Capacity to 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</a:rPr>
              <a:t>recover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 from failure, difficulty, disappointment, change, surprise, or hardship.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513" y="6126435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597179-43A9-6A4E-9395-C49AE8DD0123}"/>
              </a:ext>
            </a:extLst>
          </p:cNvPr>
          <p:cNvSpPr txBox="1">
            <a:spLocks/>
          </p:cNvSpPr>
          <p:nvPr/>
        </p:nvSpPr>
        <p:spPr>
          <a:xfrm>
            <a:off x="260519" y="2985863"/>
            <a:ext cx="5851794" cy="976537"/>
          </a:xfrm>
          <a:prstGeom prst="rect">
            <a:avLst/>
          </a:prstGeom>
          <a:solidFill>
            <a:schemeClr val="tx2">
              <a:lumMod val="10000"/>
              <a:lumOff val="90000"/>
              <a:alpha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4800" b="1" dirty="0">
                <a:solidFill>
                  <a:schemeClr val="tx1"/>
                </a:solidFill>
              </a:rPr>
              <a:t>Resilience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4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25" b="157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0"/>
            <a:ext cx="7071360" cy="21130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Emotional Resilience</a:t>
            </a:r>
            <a:br>
              <a:rPr lang="en-US" sz="42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4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Cognitive Resilience</a:t>
            </a:r>
            <a:br>
              <a:rPr lang="en-US" sz="42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4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Inner Calm (equanimity)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920" y="6386957"/>
            <a:ext cx="1955980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4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0" t="760" r="45007" b="-760"/>
          <a:stretch/>
        </p:blipFill>
        <p:spPr>
          <a:xfrm>
            <a:off x="257384" y="274320"/>
            <a:ext cx="4381235" cy="6390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Partner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743200"/>
            <a:ext cx="6280826" cy="3688774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Share a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past disappointment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setback, or failure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(in any life area).</a:t>
            </a:r>
          </a:p>
          <a:p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Share a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current aspiration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3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024" y="6217920"/>
            <a:ext cx="146304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A26EAB-1364-1D4A-8ADE-D2C63E1D5DA1}"/>
              </a:ext>
            </a:extLst>
          </p:cNvPr>
          <p:cNvSpPr/>
          <p:nvPr/>
        </p:nvSpPr>
        <p:spPr>
          <a:xfrm>
            <a:off x="6563361" y="1930166"/>
            <a:ext cx="5009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941651"/>
                </a:solidFill>
              </a:rPr>
              <a:t>On setbacks, failures, and disappointments</a:t>
            </a:r>
            <a:endParaRPr lang="en-US" dirty="0">
              <a:solidFill>
                <a:srgbClr val="941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7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8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8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9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841" b="29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0" name="Rectangle 9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1834572"/>
            <a:ext cx="8652938" cy="321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000" spc="-1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Guided Practice:</a:t>
            </a:r>
            <a:br>
              <a:rPr lang="en-US" sz="7200" spc="-100" dirty="0"/>
            </a:br>
            <a:r>
              <a:rPr lang="en-US" sz="6600" i="1" spc="-100" dirty="0">
                <a:solidFill>
                  <a:schemeClr val="tx1"/>
                </a:solidFill>
              </a:rPr>
              <a:t>Emotional Resilience</a:t>
            </a:r>
            <a:endParaRPr lang="en-US" sz="5400" spc="-1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9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651779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" b="15730"/>
          <a:stretch/>
        </p:blipFill>
        <p:spPr>
          <a:xfrm>
            <a:off x="-7" y="-1"/>
            <a:ext cx="12192007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sz="4400" b="1" dirty="0"/>
              <a:t>Reflection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2355" y="517148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20"/>
            <a:ext cx="4602152" cy="3480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Compare the feelings about the failure/setback/disappointment and the feelings behind the negative self-talk. 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 are the feelings similar and/or different?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Are they located in similar or different areas of the body?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 and where do you feel strength in the body?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A26EAB-1364-1D4A-8ADE-D2C63E1D5DA1}"/>
              </a:ext>
            </a:extLst>
          </p:cNvPr>
          <p:cNvSpPr/>
          <p:nvPr/>
        </p:nvSpPr>
        <p:spPr>
          <a:xfrm>
            <a:off x="6939619" y="1930166"/>
            <a:ext cx="4632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i="1" dirty="0">
                <a:solidFill>
                  <a:srgbClr val="941651"/>
                </a:solidFill>
              </a:rPr>
              <a:t>On emotional resilience</a:t>
            </a:r>
            <a:endParaRPr lang="en-US" dirty="0">
              <a:solidFill>
                <a:srgbClr val="941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0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plant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4581" b="108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BCFF10A9-48A8-49DE-BCC0-36CD4D61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9" y="1267730"/>
            <a:ext cx="9576262" cy="43079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9E6EC7A-73F0-4AA6-8CCE-7492D8F65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8" y="1267730"/>
            <a:ext cx="9576262" cy="4307950"/>
          </a:xfrm>
          <a:prstGeom prst="rect">
            <a:avLst/>
          </a:prstGeom>
          <a:solidFill>
            <a:srgbClr val="BC9B8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597179-43A9-6A4E-9395-C49AE8DD0123}"/>
              </a:ext>
            </a:extLst>
          </p:cNvPr>
          <p:cNvSpPr txBox="1">
            <a:spLocks/>
          </p:cNvSpPr>
          <p:nvPr/>
        </p:nvSpPr>
        <p:spPr>
          <a:xfrm>
            <a:off x="1765534" y="2556990"/>
            <a:ext cx="8652938" cy="2013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indent="-182880" algn="ctr">
              <a:lnSpc>
                <a:spcPct val="83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6800" cap="all" spc="-100" dirty="0"/>
              <a:t>Anchor Phrases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5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5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560210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ird on a beach&#10;&#10;Description automatically generated">
            <a:extLst>
              <a:ext uri="{FF2B5EF4-FFF2-40B4-BE49-F238E27FC236}">
                <a16:creationId xmlns:a16="http://schemas.microsoft.com/office/drawing/2014/main" id="{1F51DA0E-4043-3B4C-A9AA-35ED10D7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solidFill>
            <a:schemeClr val="accent6">
              <a:alpha val="7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C09A5-91F8-6E4E-8DED-BC6D8B06A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387155"/>
            <a:ext cx="11548532" cy="4163884"/>
          </a:xfrm>
        </p:spPr>
        <p:txBody>
          <a:bodyPr anchor="t">
            <a:normAutofit/>
          </a:bodyPr>
          <a:lstStyle/>
          <a:p>
            <a:pPr algn="l"/>
            <a:r>
              <a:rPr lang="en-US" sz="9600" cap="none" spc="0" dirty="0">
                <a:solidFill>
                  <a:schemeClr val="bg1"/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264247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0480" b="4520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597179-43A9-6A4E-9395-C49AE8DD0123}"/>
              </a:ext>
            </a:extLst>
          </p:cNvPr>
          <p:cNvSpPr txBox="1">
            <a:spLocks/>
          </p:cNvSpPr>
          <p:nvPr/>
        </p:nvSpPr>
        <p:spPr>
          <a:xfrm>
            <a:off x="0" y="2936789"/>
            <a:ext cx="9296400" cy="11157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indent="-182880" algn="ctr">
              <a:lnSpc>
                <a:spcPct val="83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6800" cap="all" spc="-100" dirty="0"/>
              <a:t>R.A.I.N.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920" y="6386957"/>
            <a:ext cx="1955980" cy="228600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5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5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75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223C24"/>
      </a:dk2>
      <a:lt2>
        <a:srgbClr val="E2E6E8"/>
      </a:lt2>
      <a:accent1>
        <a:srgbClr val="BC9B83"/>
      </a:accent1>
      <a:accent2>
        <a:srgbClr val="ABA175"/>
      </a:accent2>
      <a:accent3>
        <a:srgbClr val="9BA57D"/>
      </a:accent3>
      <a:accent4>
        <a:srgbClr val="88AC75"/>
      </a:accent4>
      <a:accent5>
        <a:srgbClr val="81AC85"/>
      </a:accent5>
      <a:accent6>
        <a:srgbClr val="77AE92"/>
      </a:accent6>
      <a:hlink>
        <a:srgbClr val="5A86A6"/>
      </a:hlink>
      <a:folHlink>
        <a:srgbClr val="828282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417</Words>
  <Application>Microsoft Macintosh PowerPoint</Application>
  <PresentationFormat>Widescreen</PresentationFormat>
  <Paragraphs>73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Garamond</vt:lpstr>
      <vt:lpstr>Sagona Book</vt:lpstr>
      <vt:lpstr>Sagona ExtraLight</vt:lpstr>
      <vt:lpstr>SavonVTI</vt:lpstr>
      <vt:lpstr>Everyday Mindfulness  with Your Name</vt:lpstr>
      <vt:lpstr>Capacity to recover from failure, difficulty, disappointment, change, surprise, or hardship.</vt:lpstr>
      <vt:lpstr>Emotional Resilience Cognitive Resilience Inner Calm (equanimity)</vt:lpstr>
      <vt:lpstr>Partner Sharing</vt:lpstr>
      <vt:lpstr>Guided Practice: Emotional Resilience</vt:lpstr>
      <vt:lpstr>Reflection</vt:lpstr>
      <vt:lpstr>PowerPoint Presentation</vt:lpstr>
      <vt:lpstr>Break</vt:lpstr>
      <vt:lpstr>PowerPoint Presentation</vt:lpstr>
      <vt:lpstr>Recognize Acknowledge Investigate Non-Identify</vt:lpstr>
      <vt:lpstr>Guided Practice Drawing on Inner Strength</vt:lpstr>
      <vt:lpstr>Reflective Journaling</vt:lpstr>
      <vt:lpstr> May I offer care and presence without conditions or expectations. May I find the inner resources to be able to truly give. May I offer love, knowing I can’t control the course of life, suffering, or death. I care about your pain yet cannot control it. I wish  you happiness and peace but cannot make choices for you. May I recognize my limits compassionately, just as I recognize the limitations of others.</vt:lpstr>
      <vt:lpstr>Guided Practice R.A.I.N. </vt:lpstr>
      <vt:lpstr>Reflection</vt:lpstr>
      <vt:lpstr>Closing Notes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Everyday Mindfulness  with Your Name</dc:title>
  <dc:creator>Melody Gee</dc:creator>
  <cp:lastModifiedBy>Melody Gee</cp:lastModifiedBy>
  <cp:revision>3</cp:revision>
  <dcterms:created xsi:type="dcterms:W3CDTF">2020-08-06T16:04:18Z</dcterms:created>
  <dcterms:modified xsi:type="dcterms:W3CDTF">2020-08-06T16:06:55Z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1535610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D8.0.8</vt:lpwstr>
  </property>
</Properties>
</file>