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40" r:id="rId4"/>
    <p:sldId id="341" r:id="rId5"/>
    <p:sldId id="342" r:id="rId6"/>
    <p:sldId id="277" r:id="rId7"/>
    <p:sldId id="343" r:id="rId8"/>
    <p:sldId id="344" r:id="rId9"/>
    <p:sldId id="327" r:id="rId10"/>
    <p:sldId id="345" r:id="rId11"/>
    <p:sldId id="330" r:id="rId12"/>
    <p:sldId id="321" r:id="rId13"/>
    <p:sldId id="346" r:id="rId14"/>
    <p:sldId id="347" r:id="rId15"/>
    <p:sldId id="348" r:id="rId16"/>
    <p:sldId id="333" r:id="rId17"/>
    <p:sldId id="349" r:id="rId18"/>
    <p:sldId id="338" r:id="rId19"/>
    <p:sldId id="33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." initials="S." lastIdx="1" clrIdx="0">
    <p:extLst>
      <p:ext uri="{19B8F6BF-5375-455C-9EA6-DF929625EA0E}">
        <p15:presenceInfo xmlns:p15="http://schemas.microsoft.com/office/powerpoint/2012/main" userId="1d98c7a5c34cf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8616"/>
    <a:srgbClr val="A1C62B"/>
    <a:srgbClr val="FAE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2154" y="1338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723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students 10 seconds to respond to each prompt before clicking to the next one.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381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956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355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6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BFBFBF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404040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8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9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0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1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0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1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404040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2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76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73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4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5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262626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7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8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9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93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90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1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2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sunset&#10;&#10;Description automatically generated">
            <a:extLst>
              <a:ext uri="{FF2B5EF4-FFF2-40B4-BE49-F238E27FC236}">
                <a16:creationId xmlns:a16="http://schemas.microsoft.com/office/drawing/2014/main" id="{6D9FCF8C-B544-4F2A-8C24-120557054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06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425021">
              <a:alpha val="56915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7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8" name="Subtitle 2"/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6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for </a:t>
            </a: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Communication &amp; Leadership</a:t>
            </a:r>
          </a:p>
        </p:txBody>
      </p:sp>
      <p:sp>
        <p:nvSpPr>
          <p:cNvPr id="109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b="1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14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12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3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E4A7E0E-82EB-4969-9815-038400F990D7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E887FB-1A68-46B4-A84C-A7BBD4EBA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4" b="15251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642D79-1E53-4021-A478-116C96E87B72}"/>
                </a:ext>
              </a:extLst>
            </p:cNvPr>
            <p:cNvSpPr/>
            <p:nvPr/>
          </p:nvSpPr>
          <p:spPr>
            <a:xfrm>
              <a:off x="0" y="0"/>
              <a:ext cx="19320387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7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5ADB32-1377-47E2-AC59-8F9CA4AF45DC}"/>
              </a:ext>
            </a:extLst>
          </p:cNvPr>
          <p:cNvSpPr txBox="1">
            <a:spLocks/>
          </p:cNvSpPr>
          <p:nvPr/>
        </p:nvSpPr>
        <p:spPr>
          <a:xfrm>
            <a:off x="2078917" y="2064773"/>
            <a:ext cx="11106141" cy="4100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Preparing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For Difficult Conversations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2B0DAA-43D4-407F-8DAD-F262E5D20A74}"/>
              </a:ext>
            </a:extLst>
          </p:cNvPr>
          <p:cNvSpPr txBox="1">
            <a:spLocks/>
          </p:cNvSpPr>
          <p:nvPr/>
        </p:nvSpPr>
        <p:spPr>
          <a:xfrm>
            <a:off x="2078916" y="6858000"/>
            <a:ext cx="10427716" cy="554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3 Levels</a:t>
            </a:r>
            <a:b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</a:b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Check intentions</a:t>
            </a:r>
            <a:b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</a:b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Third Story</a:t>
            </a:r>
            <a:b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</a:b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Listen</a:t>
            </a:r>
            <a:b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</a:b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Problem Solve</a:t>
            </a:r>
          </a:p>
        </p:txBody>
      </p:sp>
    </p:spTree>
    <p:extLst>
      <p:ext uri="{BB962C8B-B14F-4D97-AF65-F5344CB8AC3E}">
        <p14:creationId xmlns:p14="http://schemas.microsoft.com/office/powerpoint/2010/main" val="13620312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DD1-BD35-42A8-9061-5FEBA8ABB72E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2" name="Picture 1" descr="A close up of a flower&#10;&#10;Description automatically generated">
              <a:extLst>
                <a:ext uri="{FF2B5EF4-FFF2-40B4-BE49-F238E27FC236}">
                  <a16:creationId xmlns:a16="http://schemas.microsoft.com/office/drawing/2014/main" id="{E3F067F1-8F95-400B-A2E0-A9CA03424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77" r="2144"/>
            <a:stretch/>
          </p:blipFill>
          <p:spPr>
            <a:xfrm flipH="1">
              <a:off x="8710594" y="0"/>
              <a:ext cx="15673406" cy="13716000"/>
            </a:xfrm>
            <a:prstGeom prst="rect">
              <a:avLst/>
            </a:prstGeom>
          </p:spPr>
        </p:pic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16FD7FF-464F-4988-B381-7CBA8829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4" r="-1"/>
            <a:stretch/>
          </p:blipFill>
          <p:spPr>
            <a:xfrm flipH="1">
              <a:off x="-1" y="0"/>
              <a:ext cx="11326761" cy="13716000"/>
            </a:xfrm>
            <a:prstGeom prst="rect">
              <a:avLst/>
            </a:prstGeom>
          </p:spPr>
        </p:pic>
      </p:grpSp>
      <p:sp>
        <p:nvSpPr>
          <p:cNvPr id="128" name="Welcome"/>
          <p:cNvSpPr txBox="1">
            <a:spLocks noGrp="1"/>
          </p:cNvSpPr>
          <p:nvPr>
            <p:ph type="title" idx="4294967295"/>
          </p:nvPr>
        </p:nvSpPr>
        <p:spPr>
          <a:xfrm>
            <a:off x="1515535" y="4783548"/>
            <a:ext cx="13970271" cy="4979883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>
            <a:lvl1pPr algn="l" defTabSz="1828800">
              <a:lnSpc>
                <a:spcPct val="70000"/>
              </a:lnSpc>
              <a:defRPr sz="16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N" sz="13000" dirty="0"/>
              <a:t>Break</a:t>
            </a:r>
            <a:endParaRPr sz="13000" dirty="0"/>
          </a:p>
        </p:txBody>
      </p:sp>
    </p:spTree>
    <p:extLst>
      <p:ext uri="{BB962C8B-B14F-4D97-AF65-F5344CB8AC3E}">
        <p14:creationId xmlns:p14="http://schemas.microsoft.com/office/powerpoint/2010/main" val="17320325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pink, light&#10;&#10;Description automatically generated">
            <a:extLst>
              <a:ext uri="{FF2B5EF4-FFF2-40B4-BE49-F238E27FC236}">
                <a16:creationId xmlns:a16="http://schemas.microsoft.com/office/drawing/2014/main" id="{57C323BB-8FF4-4D32-A4D9-688C5D48D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0"/>
          <a:stretch/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7B2F57-552E-4FB2-BEFB-EAD2E42AEBFC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732000"/>
            <a:ext cx="18805330" cy="4954800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sz="7200" dirty="0"/>
            </a:br>
            <a:r>
              <a:rPr lang="en-IN" sz="10000" dirty="0"/>
              <a:t>Just Like Me</a:t>
            </a:r>
            <a:endParaRPr lang="en-IN" sz="10000" b="1" cap="all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6256071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&#10;&#10;Description automatically generated">
            <a:extLst>
              <a:ext uri="{FF2B5EF4-FFF2-40B4-BE49-F238E27FC236}">
                <a16:creationId xmlns:a16="http://schemas.microsoft.com/office/drawing/2014/main" id="{23899271-0597-41CA-AA99-071945ABB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8"/>
          <a:stretch/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44368A-9E37-40CF-9A91-5F1E0E617B3A}"/>
              </a:ext>
            </a:extLst>
          </p:cNvPr>
          <p:cNvSpPr txBox="1">
            <a:spLocks/>
          </p:cNvSpPr>
          <p:nvPr/>
        </p:nvSpPr>
        <p:spPr>
          <a:xfrm>
            <a:off x="2378801" y="3824358"/>
            <a:ext cx="8608133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A7FF975-1607-413A-A1D3-03C46F9C6EBA}"/>
              </a:ext>
            </a:extLst>
          </p:cNvPr>
          <p:cNvSpPr txBox="1"/>
          <p:nvPr/>
        </p:nvSpPr>
        <p:spPr>
          <a:xfrm>
            <a:off x="2378800" y="6382280"/>
            <a:ext cx="4725974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On Just Like 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8089B-E020-48DD-9303-7C3F8A2EA4A0}"/>
              </a:ext>
            </a:extLst>
          </p:cNvPr>
          <p:cNvSpPr txBox="1">
            <a:spLocks/>
          </p:cNvSpPr>
          <p:nvPr/>
        </p:nvSpPr>
        <p:spPr>
          <a:xfrm>
            <a:off x="2378800" y="7994585"/>
            <a:ext cx="10427716" cy="371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was it like to focus attention on a person during a practice?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sense of connection might have developed from the practice?</a:t>
            </a:r>
          </a:p>
        </p:txBody>
      </p:sp>
    </p:spTree>
    <p:extLst>
      <p:ext uri="{BB962C8B-B14F-4D97-AF65-F5344CB8AC3E}">
        <p14:creationId xmlns:p14="http://schemas.microsoft.com/office/powerpoint/2010/main" val="14015770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B9F84E0-5451-4868-BE82-ADB533EE7A70}"/>
              </a:ext>
            </a:extLst>
          </p:cNvPr>
          <p:cNvGrpSpPr/>
          <p:nvPr/>
        </p:nvGrpSpPr>
        <p:grpSpPr>
          <a:xfrm>
            <a:off x="0" y="-1"/>
            <a:ext cx="24384000" cy="13716001"/>
            <a:chOff x="0" y="-1"/>
            <a:chExt cx="24384000" cy="13716001"/>
          </a:xfrm>
        </p:grpSpPr>
        <p:pic>
          <p:nvPicPr>
            <p:cNvPr id="5" name="Picture 4" descr="A close up of a sunset&#10;&#10;Description automatically generated">
              <a:extLst>
                <a:ext uri="{FF2B5EF4-FFF2-40B4-BE49-F238E27FC236}">
                  <a16:creationId xmlns:a16="http://schemas.microsoft.com/office/drawing/2014/main" id="{89C515A5-B38D-4B8A-BAA5-93018A9BB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17" r="17290" b="14076"/>
            <a:stretch/>
          </p:blipFill>
          <p:spPr>
            <a:xfrm>
              <a:off x="1995948" y="-1"/>
              <a:ext cx="22388052" cy="13716001"/>
            </a:xfrm>
            <a:prstGeom prst="rect">
              <a:avLst/>
            </a:prstGeom>
          </p:spPr>
        </p:pic>
        <p:pic>
          <p:nvPicPr>
            <p:cNvPr id="11" name="Picture 10" descr="A close up of a sunset&#10;&#10;Description automatically generated">
              <a:extLst>
                <a:ext uri="{FF2B5EF4-FFF2-40B4-BE49-F238E27FC236}">
                  <a16:creationId xmlns:a16="http://schemas.microsoft.com/office/drawing/2014/main" id="{76069CFA-E491-44D6-91BB-11D7F6684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17" r="72975" b="14076"/>
            <a:stretch/>
          </p:blipFill>
          <p:spPr>
            <a:xfrm>
              <a:off x="0" y="-1"/>
              <a:ext cx="9159355" cy="13716001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28F3D15-C13D-48F4-9945-9C688A33C0BC}"/>
              </a:ext>
            </a:extLst>
          </p:cNvPr>
          <p:cNvSpPr txBox="1">
            <a:spLocks/>
          </p:cNvSpPr>
          <p:nvPr/>
        </p:nvSpPr>
        <p:spPr>
          <a:xfrm>
            <a:off x="1524001" y="2750207"/>
            <a:ext cx="9631302" cy="211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Compassion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AA96D6-2D59-47FB-ABFB-52AA3C1FC9A4}"/>
              </a:ext>
            </a:extLst>
          </p:cNvPr>
          <p:cNvSpPr txBox="1">
            <a:spLocks/>
          </p:cNvSpPr>
          <p:nvPr/>
        </p:nvSpPr>
        <p:spPr>
          <a:xfrm>
            <a:off x="1523999" y="5250425"/>
            <a:ext cx="9159355" cy="592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(n): the capacity to be attentive to the experience of others, to wish the best for others, and sense what will truly serve others.</a:t>
            </a:r>
          </a:p>
        </p:txBody>
      </p:sp>
    </p:spTree>
    <p:extLst>
      <p:ext uri="{BB962C8B-B14F-4D97-AF65-F5344CB8AC3E}">
        <p14:creationId xmlns:p14="http://schemas.microsoft.com/office/powerpoint/2010/main" val="41819458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67572D1-6056-4BC2-BB78-7299676520D9}"/>
              </a:ext>
            </a:extLst>
          </p:cNvPr>
          <p:cNvGrpSpPr/>
          <p:nvPr/>
        </p:nvGrpSpPr>
        <p:grpSpPr>
          <a:xfrm>
            <a:off x="0" y="0"/>
            <a:ext cx="24384001" cy="13716000"/>
            <a:chOff x="0" y="0"/>
            <a:chExt cx="24384001" cy="13716000"/>
          </a:xfrm>
        </p:grpSpPr>
        <p:pic>
          <p:nvPicPr>
            <p:cNvPr id="5" name="Picture 4" descr="A child that is sitting in the grass&#10;&#10;Description automatically generated">
              <a:extLst>
                <a:ext uri="{FF2B5EF4-FFF2-40B4-BE49-F238E27FC236}">
                  <a16:creationId xmlns:a16="http://schemas.microsoft.com/office/drawing/2014/main" id="{88D119BD-9179-4841-8F3E-88AE8587A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3831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17436A-CE27-42CA-AA57-E9E33109E203}"/>
                </a:ext>
              </a:extLst>
            </p:cNvPr>
            <p:cNvSpPr/>
            <p:nvPr/>
          </p:nvSpPr>
          <p:spPr>
            <a:xfrm flipH="1">
              <a:off x="1" y="0"/>
              <a:ext cx="24384000" cy="13716000"/>
            </a:xfrm>
            <a:prstGeom prst="rect">
              <a:avLst/>
            </a:prstGeom>
            <a:gradFill>
              <a:gsLst>
                <a:gs pos="0">
                  <a:schemeClr val="tx1">
                    <a:alpha val="7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60F47261-2381-4276-B12D-30E5253C3E7A}"/>
              </a:ext>
            </a:extLst>
          </p:cNvPr>
          <p:cNvSpPr txBox="1">
            <a:spLocks/>
          </p:cNvSpPr>
          <p:nvPr/>
        </p:nvSpPr>
        <p:spPr>
          <a:xfrm>
            <a:off x="15298995" y="2359743"/>
            <a:ext cx="8150940" cy="314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Empathetic distress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3BF759-C6B8-42AB-A52D-744E8DCA3DD7}"/>
              </a:ext>
            </a:extLst>
          </p:cNvPr>
          <p:cNvSpPr txBox="1">
            <a:spLocks/>
          </p:cNvSpPr>
          <p:nvPr/>
        </p:nvSpPr>
        <p:spPr>
          <a:xfrm>
            <a:off x="15298995" y="5508891"/>
            <a:ext cx="7590502" cy="584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Taking on other people’s distress.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Becoming activated.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Over-identifying.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Burnout.</a:t>
            </a:r>
          </a:p>
        </p:txBody>
      </p:sp>
    </p:spTree>
    <p:extLst>
      <p:ext uri="{BB962C8B-B14F-4D97-AF65-F5344CB8AC3E}">
        <p14:creationId xmlns:p14="http://schemas.microsoft.com/office/powerpoint/2010/main" val="16514718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pink, light&#10;&#10;Description automatically generated">
            <a:extLst>
              <a:ext uri="{FF2B5EF4-FFF2-40B4-BE49-F238E27FC236}">
                <a16:creationId xmlns:a16="http://schemas.microsoft.com/office/drawing/2014/main" id="{1E18FA78-FC75-41B3-A46C-C6FC24E1B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0"/>
          <a:stretch/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5C8AFE-45F2-4977-AD5E-71911D0737E5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4013354"/>
            <a:ext cx="18805330" cy="43920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Compassion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41425111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ain&#10;&#10;Description automatically generated">
            <a:extLst>
              <a:ext uri="{FF2B5EF4-FFF2-40B4-BE49-F238E27FC236}">
                <a16:creationId xmlns:a16="http://schemas.microsoft.com/office/drawing/2014/main" id="{50ABC449-D9FC-4A2F-89E7-899F2B658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A62280-212A-420E-B11F-D6D7552DC4AD}"/>
              </a:ext>
            </a:extLst>
          </p:cNvPr>
          <p:cNvSpPr txBox="1">
            <a:spLocks/>
          </p:cNvSpPr>
          <p:nvPr/>
        </p:nvSpPr>
        <p:spPr>
          <a:xfrm>
            <a:off x="14710911" y="1919996"/>
            <a:ext cx="8621038" cy="2004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435EA5-1BED-4487-A9B6-E597F4B24580}"/>
              </a:ext>
            </a:extLst>
          </p:cNvPr>
          <p:cNvSpPr txBox="1"/>
          <p:nvPr/>
        </p:nvSpPr>
        <p:spPr>
          <a:xfrm>
            <a:off x="14710909" y="3735294"/>
            <a:ext cx="4690708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On Compassion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64F02C-8614-44FE-BBDC-BD2314098B9D}"/>
              </a:ext>
            </a:extLst>
          </p:cNvPr>
          <p:cNvSpPr txBox="1">
            <a:spLocks/>
          </p:cNvSpPr>
          <p:nvPr/>
        </p:nvSpPr>
        <p:spPr>
          <a:xfrm>
            <a:off x="14710909" y="5455060"/>
            <a:ext cx="8621038" cy="6730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When meditating on “true service,” what words and feelings arose?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Is there a clear direction for true service in your situation?</a:t>
            </a:r>
          </a:p>
        </p:txBody>
      </p:sp>
    </p:spTree>
    <p:extLst>
      <p:ext uri="{BB962C8B-B14F-4D97-AF65-F5344CB8AC3E}">
        <p14:creationId xmlns:p14="http://schemas.microsoft.com/office/powerpoint/2010/main" val="33353212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5A487-9FDF-412E-82DE-BA24A6F89071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C1EBE-188B-444A-BB02-ED6737CA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" t="35756" r="459"/>
            <a:stretch/>
          </p:blipFill>
          <p:spPr>
            <a:xfrm>
              <a:off x="-1" y="0"/>
              <a:ext cx="24384001" cy="1371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CFCD0-8E40-406D-9763-ADD75DDB3DE0}"/>
                </a:ext>
              </a:extLst>
            </p:cNvPr>
            <p:cNvSpPr/>
            <p:nvPr/>
          </p:nvSpPr>
          <p:spPr>
            <a:xfrm rot="10800000">
              <a:off x="0" y="0"/>
              <a:ext cx="201168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48F30CE-A666-473F-A8AD-C0BFC09F2F99}"/>
              </a:ext>
            </a:extLst>
          </p:cNvPr>
          <p:cNvSpPr txBox="1">
            <a:spLocks/>
          </p:cNvSpPr>
          <p:nvPr/>
        </p:nvSpPr>
        <p:spPr>
          <a:xfrm>
            <a:off x="2035899" y="4869643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Closing Notes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8847F-18A5-443C-9E65-080CAE8BC75F}"/>
              </a:ext>
            </a:extLst>
          </p:cNvPr>
          <p:cNvSpPr txBox="1"/>
          <p:nvPr/>
        </p:nvSpPr>
        <p:spPr>
          <a:xfrm>
            <a:off x="2035899" y="7337636"/>
            <a:ext cx="13775601" cy="38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Student Workbook practices for this week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Next session is at TIME/DATE/LOCATION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Final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9639066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aad-chaudhry-YNM4KStg78I-unsplash.jpg" descr="saad-chaudhry-YNM4KStg78I-unsplash.jpg"/>
          <p:cNvPicPr>
            <a:picLocks noChangeAspect="1"/>
          </p:cNvPicPr>
          <p:nvPr/>
        </p:nvPicPr>
        <p:blipFill>
          <a:blip r:embed="rId2"/>
          <a:srcRect l="4780" t="19658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 rot="10800000">
            <a:off x="-1" y="3702445"/>
            <a:ext cx="24384001" cy="10013556"/>
          </a:xfrm>
          <a:prstGeom prst="rect">
            <a:avLst/>
          </a:prstGeom>
          <a:gradFill>
            <a:gsLst>
              <a:gs pos="0">
                <a:srgbClr val="1E3137"/>
              </a:gs>
              <a:gs pos="100000">
                <a:srgbClr val="1E3137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8" name="Title 1"/>
          <p:cNvSpPr txBox="1"/>
          <p:nvPr/>
        </p:nvSpPr>
        <p:spPr>
          <a:xfrm>
            <a:off x="16520211" y="5218031"/>
            <a:ext cx="6926270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l" defTabSz="1828800">
              <a:lnSpc>
                <a:spcPct val="83000"/>
              </a:lnSpc>
              <a:spcBef>
                <a:spcPts val="1200"/>
              </a:spcBef>
              <a:defRPr sz="10000" cap="all" spc="-60">
                <a:solidFill>
                  <a:srgbClr val="ABCA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0" cap="all" spc="-60" normalizeH="0" baseline="0" noProof="0" dirty="0">
                <a:ln>
                  <a:noFill/>
                </a:ln>
                <a:solidFill>
                  <a:srgbClr val="ABCA6C"/>
                </a:solidFill>
                <a:effectLst/>
                <a:uLnTx/>
                <a:uFillTx/>
                <a:latin typeface="Helvetica"/>
                <a:sym typeface="Helvetica"/>
              </a:rPr>
              <a:t>Closing</a:t>
            </a:r>
          </a:p>
        </p:txBody>
      </p:sp>
      <p:sp>
        <p:nvSpPr>
          <p:cNvPr id="209" name="Straight Connector 28"/>
          <p:cNvSpPr/>
          <p:nvPr/>
        </p:nvSpPr>
        <p:spPr>
          <a:xfrm>
            <a:off x="15599344" y="5435601"/>
            <a:ext cx="1" cy="526883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  <p:sp>
        <p:nvSpPr>
          <p:cNvPr id="210" name="Rectangle 4"/>
          <p:cNvSpPr txBox="1"/>
          <p:nvPr/>
        </p:nvSpPr>
        <p:spPr>
          <a:xfrm>
            <a:off x="4635599" y="7043253"/>
            <a:ext cx="10042878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Wish each other and </a:t>
            </a:r>
          </a:p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1005386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sunset&#10;&#10;Description automatically generated">
            <a:extLst>
              <a:ext uri="{FF2B5EF4-FFF2-40B4-BE49-F238E27FC236}">
                <a16:creationId xmlns:a16="http://schemas.microsoft.com/office/drawing/2014/main" id="{8B1BE26F-C22F-4FEE-9EEE-BE498219C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17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9A8616">
              <a:alpha val="55199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18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20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25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24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30EA5E1-318E-43B2-BF35-307531487136}"/>
              </a:ext>
            </a:extLst>
          </p:cNvPr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Session </a:t>
            </a:r>
            <a:r>
              <a:rPr lang="en-US" dirty="0"/>
              <a:t>6</a:t>
            </a:r>
            <a:endParaRPr dirty="0"/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Mindfulness for </a:t>
            </a: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/>
              <a:t>Communication &amp; Leadership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">
            <a:extLst>
              <a:ext uri="{FF2B5EF4-FFF2-40B4-BE49-F238E27FC236}">
                <a16:creationId xmlns:a16="http://schemas.microsoft.com/office/drawing/2014/main" id="{44A9B1C7-12AA-48D8-BFA4-DAC15B200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b="11987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470763-4A42-4C4D-81C8-C9B027EFCAE9}"/>
              </a:ext>
            </a:extLst>
          </p:cNvPr>
          <p:cNvSpPr txBox="1">
            <a:spLocks/>
          </p:cNvSpPr>
          <p:nvPr/>
        </p:nvSpPr>
        <p:spPr>
          <a:xfrm>
            <a:off x="1253007" y="1741077"/>
            <a:ext cx="10781677" cy="320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sym typeface="Helvetica"/>
              </a:rPr>
              <a:t>Mindful Relationships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0B904D-765B-4BEA-BAA8-2E08268983F0}"/>
              </a:ext>
            </a:extLst>
          </p:cNvPr>
          <p:cNvSpPr txBox="1">
            <a:spLocks/>
          </p:cNvSpPr>
          <p:nvPr/>
        </p:nvSpPr>
        <p:spPr>
          <a:xfrm>
            <a:off x="1253006" y="4890224"/>
            <a:ext cx="6829110" cy="3409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How to talk, listen, connect, and lead mindfully.</a:t>
            </a:r>
          </a:p>
        </p:txBody>
      </p:sp>
    </p:spTree>
    <p:extLst>
      <p:ext uri="{BB962C8B-B14F-4D97-AF65-F5344CB8AC3E}">
        <p14:creationId xmlns:p14="http://schemas.microsoft.com/office/powerpoint/2010/main" val="5780202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5D003-5348-423E-AA66-F910CA87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15737"/>
          <a:stretch/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103E2E-4DB1-4514-8B80-F842C8C12016}"/>
              </a:ext>
            </a:extLst>
          </p:cNvPr>
          <p:cNvSpPr txBox="1">
            <a:spLocks/>
          </p:cNvSpPr>
          <p:nvPr/>
        </p:nvSpPr>
        <p:spPr>
          <a:xfrm>
            <a:off x="1728026" y="1603172"/>
            <a:ext cx="12577909" cy="217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>
                <a:solidFill>
                  <a:schemeClr val="tx1"/>
                </a:solidFill>
              </a:rPr>
              <a:t>Difficult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3110874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5D003-5348-423E-AA66-F910CA87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15737"/>
          <a:stretch/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103E2E-4DB1-4514-8B80-F842C8C12016}"/>
              </a:ext>
            </a:extLst>
          </p:cNvPr>
          <p:cNvSpPr txBox="1">
            <a:spLocks/>
          </p:cNvSpPr>
          <p:nvPr/>
        </p:nvSpPr>
        <p:spPr>
          <a:xfrm>
            <a:off x="1728026" y="1603172"/>
            <a:ext cx="20424051" cy="217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 fontScale="925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>
                <a:solidFill>
                  <a:schemeClr val="tx1"/>
                </a:solidFill>
              </a:rPr>
              <a:t>3 LEVELS OF DIFFICULT CONVERSATIONS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FBAEB4-7B4E-43ED-A0E0-5B3156DAC4F1}"/>
              </a:ext>
            </a:extLst>
          </p:cNvPr>
          <p:cNvSpPr txBox="1">
            <a:spLocks/>
          </p:cNvSpPr>
          <p:nvPr/>
        </p:nvSpPr>
        <p:spPr>
          <a:xfrm>
            <a:off x="1728026" y="3510114"/>
            <a:ext cx="10781677" cy="258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Content, Feelings, Identity</a:t>
            </a:r>
          </a:p>
        </p:txBody>
      </p:sp>
    </p:spTree>
    <p:extLst>
      <p:ext uri="{BB962C8B-B14F-4D97-AF65-F5344CB8AC3E}">
        <p14:creationId xmlns:p14="http://schemas.microsoft.com/office/powerpoint/2010/main" val="15071798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pink, light&#10;&#10;Description automatically generated">
            <a:extLst>
              <a:ext uri="{FF2B5EF4-FFF2-40B4-BE49-F238E27FC236}">
                <a16:creationId xmlns:a16="http://schemas.microsoft.com/office/drawing/2014/main" id="{926FF9AB-907F-4D23-ADFC-AE8341CEF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0"/>
          <a:stretch/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19480-80F0-481E-B679-2F5AAD367BF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47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3253824" y="3784754"/>
            <a:ext cx="17882884" cy="48492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Partner Exercise</a:t>
            </a:r>
            <a:br>
              <a:rPr lang="en-IN" dirty="0"/>
            </a:br>
            <a:r>
              <a:rPr lang="en-IN" dirty="0"/>
              <a:t>Difficult Conversations </a:t>
            </a:r>
            <a:endParaRPr lang="en-IN" sz="7200" dirty="0"/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942513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B3934CD-BD09-4EBF-BD9F-9D9BE1C95867}"/>
              </a:ext>
            </a:extLst>
          </p:cNvPr>
          <p:cNvGrpSpPr/>
          <p:nvPr/>
        </p:nvGrpSpPr>
        <p:grpSpPr>
          <a:xfrm>
            <a:off x="0" y="-1"/>
            <a:ext cx="24384000" cy="13716001"/>
            <a:chOff x="0" y="-1"/>
            <a:chExt cx="24384000" cy="13716001"/>
          </a:xfrm>
        </p:grpSpPr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36D90BFF-3222-4034-9DAB-96EECA108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"/>
            <a:stretch/>
          </p:blipFill>
          <p:spPr>
            <a:xfrm flipH="1">
              <a:off x="0" y="-1"/>
              <a:ext cx="24384000" cy="137160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E5CAD1-E198-4914-B2AF-E8D7678A2D15}"/>
                </a:ext>
              </a:extLst>
            </p:cNvPr>
            <p:cNvSpPr/>
            <p:nvPr/>
          </p:nvSpPr>
          <p:spPr>
            <a:xfrm>
              <a:off x="0" y="0"/>
              <a:ext cx="19320387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7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86082A-6DA1-4A7B-95A4-4366969AE97A}"/>
              </a:ext>
            </a:extLst>
          </p:cNvPr>
          <p:cNvSpPr txBox="1">
            <a:spLocks/>
          </p:cNvSpPr>
          <p:nvPr/>
        </p:nvSpPr>
        <p:spPr>
          <a:xfrm>
            <a:off x="2078917" y="1924296"/>
            <a:ext cx="8608133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Step 1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41D5FC9-BDFF-42BA-98F6-3CF10260B202}"/>
              </a:ext>
            </a:extLst>
          </p:cNvPr>
          <p:cNvSpPr txBox="1"/>
          <p:nvPr/>
        </p:nvSpPr>
        <p:spPr>
          <a:xfrm>
            <a:off x="2078916" y="3930359"/>
            <a:ext cx="11431334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Partner Exercise: Difficult Conversations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4841A8-22D0-49E8-9BAE-CF5A7F32896D}"/>
              </a:ext>
            </a:extLst>
          </p:cNvPr>
          <p:cNvSpPr txBox="1">
            <a:spLocks/>
          </p:cNvSpPr>
          <p:nvPr/>
        </p:nvSpPr>
        <p:spPr>
          <a:xfrm>
            <a:off x="2078916" y="5542664"/>
            <a:ext cx="10427716" cy="688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Think of a difficult conversation you’ve had or need to have. Share with your partner your perspective: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19800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was the content?</a:t>
            </a:r>
          </a:p>
          <a:p>
            <a:pPr marL="19800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feelings arose?</a:t>
            </a:r>
          </a:p>
          <a:p>
            <a:pPr marL="19800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did the conversation say about your identity?</a:t>
            </a:r>
          </a:p>
        </p:txBody>
      </p:sp>
    </p:spTree>
    <p:extLst>
      <p:ext uri="{BB962C8B-B14F-4D97-AF65-F5344CB8AC3E}">
        <p14:creationId xmlns:p14="http://schemas.microsoft.com/office/powerpoint/2010/main" val="15216917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A42A2-AB9B-4464-B758-D400F5C4C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56" b="2444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27A67C-C7CF-4B95-8E1E-8FEC1ABEE3B8}"/>
              </a:ext>
            </a:extLst>
          </p:cNvPr>
          <p:cNvSpPr txBox="1">
            <a:spLocks/>
          </p:cNvSpPr>
          <p:nvPr/>
        </p:nvSpPr>
        <p:spPr>
          <a:xfrm>
            <a:off x="2078917" y="2484736"/>
            <a:ext cx="8608133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Step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12AF75-F46F-4B36-82FC-8F3AA2B377C3}"/>
              </a:ext>
            </a:extLst>
          </p:cNvPr>
          <p:cNvSpPr txBox="1">
            <a:spLocks/>
          </p:cNvSpPr>
          <p:nvPr/>
        </p:nvSpPr>
        <p:spPr>
          <a:xfrm>
            <a:off x="2078916" y="4655304"/>
            <a:ext cx="10427716" cy="619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Describe the same difficult conversation to your partner from the other person’s perspective.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98940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Content</a:t>
            </a:r>
          </a:p>
          <a:p>
            <a:pPr marL="98940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Feelings</a:t>
            </a:r>
          </a:p>
          <a:p>
            <a:pPr marL="98940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23179709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large, boat&#10;&#10;Description automatically generated">
            <a:extLst>
              <a:ext uri="{FF2B5EF4-FFF2-40B4-BE49-F238E27FC236}">
                <a16:creationId xmlns:a16="http://schemas.microsoft.com/office/drawing/2014/main" id="{C676DCFB-684D-4094-8A10-55C71BB8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1" r="16687" b="31472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599DF2B-FA8F-4A9A-9F09-BE15D72D390F}"/>
              </a:ext>
            </a:extLst>
          </p:cNvPr>
          <p:cNvSpPr txBox="1">
            <a:spLocks/>
          </p:cNvSpPr>
          <p:nvPr/>
        </p:nvSpPr>
        <p:spPr>
          <a:xfrm>
            <a:off x="14295499" y="1413021"/>
            <a:ext cx="8608133" cy="30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Helvetica"/>
                <a:sym typeface="Helvetica"/>
              </a:rPr>
              <a:t>Reflective Journaling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D7CB4C-06B7-4E50-9D42-CFCBBA5BEA41}"/>
              </a:ext>
            </a:extLst>
          </p:cNvPr>
          <p:cNvSpPr txBox="1">
            <a:spLocks/>
          </p:cNvSpPr>
          <p:nvPr/>
        </p:nvSpPr>
        <p:spPr>
          <a:xfrm>
            <a:off x="14295498" y="4444182"/>
            <a:ext cx="8608133" cy="536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changed between your 2 descriptions of the same conversation?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surprised you or your partner during the activity?</a:t>
            </a:r>
          </a:p>
        </p:txBody>
      </p:sp>
    </p:spTree>
    <p:extLst>
      <p:ext uri="{BB962C8B-B14F-4D97-AF65-F5344CB8AC3E}">
        <p14:creationId xmlns:p14="http://schemas.microsoft.com/office/powerpoint/2010/main" val="5579398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00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358</Words>
  <Application>Microsoft Office PowerPoint</Application>
  <PresentationFormat>Custom</PresentationFormat>
  <Paragraphs>66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Garamond</vt:lpstr>
      <vt:lpstr>Helvetica</vt:lpstr>
      <vt:lpstr>Helvetica Neue</vt:lpstr>
      <vt:lpstr>Helvetica Neue Light</vt:lpstr>
      <vt:lpstr>Helvetica Neue Medium</vt:lpstr>
      <vt:lpstr>Sagona Book</vt:lpstr>
      <vt:lpstr>Sagona ExtraLight</vt:lpstr>
      <vt:lpstr>White</vt:lpstr>
      <vt:lpstr>Everyday Mindfulness</vt:lpstr>
      <vt:lpstr>Everyday Mindfulness</vt:lpstr>
      <vt:lpstr>PowerPoint Presentation</vt:lpstr>
      <vt:lpstr>PowerPoint Presentation</vt:lpstr>
      <vt:lpstr>PowerPoint Presentation</vt:lpstr>
      <vt:lpstr>Partner Exercise Difficult Conversations </vt:lpstr>
      <vt:lpstr>PowerPoint Presentation</vt:lpstr>
      <vt:lpstr>PowerPoint Presentation</vt:lpstr>
      <vt:lpstr>PowerPoint Presentation</vt:lpstr>
      <vt:lpstr>PowerPoint Presentation</vt:lpstr>
      <vt:lpstr>Break</vt:lpstr>
      <vt:lpstr>Guided Practice:  Just Like Me</vt:lpstr>
      <vt:lpstr>PowerPoint Presentation</vt:lpstr>
      <vt:lpstr>PowerPoint Presentation</vt:lpstr>
      <vt:lpstr>PowerPoint Presentation</vt:lpstr>
      <vt:lpstr>Guided Practice:  Compassion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</dc:title>
  <dc:creator>Salman (Raju)</dc:creator>
  <cp:lastModifiedBy>Salman .</cp:lastModifiedBy>
  <cp:revision>43</cp:revision>
  <dcterms:modified xsi:type="dcterms:W3CDTF">2020-09-22T15:15:03Z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3201178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