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1"/>
  </p:sldMasterIdLst>
  <p:notesMasterIdLst>
    <p:notesMasterId r:id="rId20"/>
  </p:notesMasterIdLst>
  <p:sldIdLst>
    <p:sldId id="256" r:id="rId2"/>
    <p:sldId id="270" r:id="rId3"/>
    <p:sldId id="305" r:id="rId4"/>
    <p:sldId id="318" r:id="rId5"/>
    <p:sldId id="275" r:id="rId6"/>
    <p:sldId id="276" r:id="rId7"/>
    <p:sldId id="277" r:id="rId8"/>
    <p:sldId id="313" r:id="rId9"/>
    <p:sldId id="314" r:id="rId10"/>
    <p:sldId id="292" r:id="rId11"/>
    <p:sldId id="308" r:id="rId12"/>
    <p:sldId id="315" r:id="rId13"/>
    <p:sldId id="319" r:id="rId14"/>
    <p:sldId id="307" r:id="rId15"/>
    <p:sldId id="311" r:id="rId16"/>
    <p:sldId id="316" r:id="rId17"/>
    <p:sldId id="291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5C4"/>
    <a:srgbClr val="941651"/>
    <a:srgbClr val="FFD579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06"/>
    <p:restoredTop sz="92807"/>
  </p:normalViewPr>
  <p:slideViewPr>
    <p:cSldViewPr snapToGrid="0" snapToObjects="1">
      <p:cViewPr varScale="1">
        <p:scale>
          <a:sx n="54" d="100"/>
          <a:sy n="54" d="100"/>
        </p:scale>
        <p:origin x="232" y="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3108-BF85-6143-A039-FC38F23E87A8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4B30E-B303-E749-8BA9-BF26DFE3B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10 seconds to respond to each prompt before clicking to the next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0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9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4B30E-B303-E749-8BA9-BF26DFE3B3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8B19BF0-FAA8-FB44-85B7-34709D8AD9A6}" type="datetime1">
              <a:rPr lang="en-US" smtClean="0"/>
              <a:t>7/31/20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2463-6A92-5F4F-BEA8-71361D0098ED}" type="datetime1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5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9ADD-3832-C840-9EFA-DD3ADF3504B4}" type="datetime1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B441-5AAF-294E-82E7-286B0631D1D9}" type="datetime1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958A1BB-00B2-8146-A00F-9B3E1004B71F}" type="datetime1">
              <a:rPr lang="en-US" smtClean="0"/>
              <a:t>7/31/20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5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4DC1-D408-F245-8D91-CAE10D6A4D18}" type="datetime1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44B5-89CC-9546-8F89-9740AA3ACB25}" type="datetime1">
              <a:rPr lang="en-US" smtClean="0"/>
              <a:t>7/31/20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B531-0C27-0048-B639-A2364AD25F20}" type="datetime1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66F8-FDF1-8448-BD09-5DE21998214F}" type="datetime1">
              <a:rPr lang="en-US" smtClean="0"/>
              <a:t>7/31/20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F133D54-FD98-5444-AA3F-6F0CB53EA431}" type="datetime1">
              <a:rPr lang="en-US" smtClean="0"/>
              <a:t>7/31/20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0C3732-0EA3-5B4A-886B-EDF8461ED122}" type="datetime1">
              <a:rPr lang="en-US" smtClean="0"/>
              <a:t>7/31/20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5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383D3B-9414-E048-8FCD-372C79651B57}" type="datetime1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id="{563F2046-324F-4A85-AD1D-D6C97E967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" r="583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BC9B83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C2271-9ADB-B44C-AE80-AD445A3D2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34" y="1758150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Everyday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Mindfulness</a:t>
            </a:r>
            <a:br>
              <a:rPr lang="en-US" sz="3600" dirty="0">
                <a:solidFill>
                  <a:schemeClr val="tx1"/>
                </a:solidFill>
              </a:rPr>
            </a:b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with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</a:rPr>
              <a:t>Your Name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device&#10;&#10;Description automatically generated">
            <a:extLst>
              <a:ext uri="{FF2B5EF4-FFF2-40B4-BE49-F238E27FC236}">
                <a16:creationId xmlns:a16="http://schemas.microsoft.com/office/drawing/2014/main" id="{A2DD90A1-C848-9B47-9BC2-6D2657EFE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05" y="5851907"/>
            <a:ext cx="457200" cy="45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66652B-B5AD-FE4D-A299-B1CC51A2DCF7}"/>
              </a:ext>
            </a:extLst>
          </p:cNvPr>
          <p:cNvSpPr/>
          <p:nvPr/>
        </p:nvSpPr>
        <p:spPr>
          <a:xfrm>
            <a:off x="1655597" y="548893"/>
            <a:ext cx="1351015" cy="1124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125C582-E6EE-064D-B243-898685F6179F}"/>
              </a:ext>
            </a:extLst>
          </p:cNvPr>
          <p:cNvSpPr txBox="1">
            <a:spLocks/>
          </p:cNvSpPr>
          <p:nvPr/>
        </p:nvSpPr>
        <p:spPr>
          <a:xfrm>
            <a:off x="5143501" y="548892"/>
            <a:ext cx="6571466" cy="1854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Session 6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Mindfulness for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Communication &amp; Leadership</a:t>
            </a:r>
          </a:p>
        </p:txBody>
      </p:sp>
    </p:spTree>
    <p:extLst>
      <p:ext uri="{BB962C8B-B14F-4D97-AF65-F5344CB8AC3E}">
        <p14:creationId xmlns:p14="http://schemas.microsoft.com/office/powerpoint/2010/main" val="3639899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ird on a beach&#10;&#10;Description automatically generated">
            <a:extLst>
              <a:ext uri="{FF2B5EF4-FFF2-40B4-BE49-F238E27FC236}">
                <a16:creationId xmlns:a16="http://schemas.microsoft.com/office/drawing/2014/main" id="{1F51DA0E-4043-3B4C-A9AA-35ED10D7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solidFill>
            <a:schemeClr val="accent6">
              <a:alpha val="7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C09A5-91F8-6E4E-8DED-BC6D8B06A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r>
              <a:rPr lang="en-US" sz="9600" cap="none" spc="0" dirty="0">
                <a:solidFill>
                  <a:schemeClr val="bg1"/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64247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</a:t>
            </a:r>
            <a:br>
              <a:rPr lang="en-US" sz="7200" spc="-100" dirty="0"/>
            </a:br>
            <a:r>
              <a:rPr lang="en-US" sz="8000" i="1" spc="-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Just Like Me</a:t>
            </a:r>
            <a:endParaRPr lang="en-US" sz="5400" i="1" spc="-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67345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What was it like to focus attention on a person during a practice?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What sense of connection might have developed from the practice?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168D2-17CB-C84A-8800-3911FC0D1868}"/>
              </a:ext>
            </a:extLst>
          </p:cNvPr>
          <p:cNvSpPr/>
          <p:nvPr/>
        </p:nvSpPr>
        <p:spPr>
          <a:xfrm>
            <a:off x="7949269" y="1930165"/>
            <a:ext cx="279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Just Like Me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" t="9236" r="-349" b="9363"/>
          <a:stretch/>
        </p:blipFill>
        <p:spPr>
          <a:xfrm>
            <a:off x="260510" y="277611"/>
            <a:ext cx="5854369" cy="6326841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(n): the capacity to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be attentive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to the experience of others, to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wish the best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for others, and sense what will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truly serve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others.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681721" y="942527"/>
            <a:ext cx="5009389" cy="1102841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Compassion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5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813356" y="5038"/>
            <a:ext cx="4565288" cy="6847932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944410"/>
            <a:ext cx="12192000" cy="1131849"/>
          </a:xfrm>
          <a:solidFill>
            <a:srgbClr val="941651">
              <a:alpha val="29000"/>
            </a:srgb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3000"/>
              </a:lnSpc>
            </a:pPr>
            <a:br>
              <a:rPr lang="en-US" sz="6800" b="1" cap="all" spc="-100" dirty="0">
                <a:solidFill>
                  <a:schemeClr val="tx1"/>
                </a:solidFill>
              </a:rPr>
            </a:br>
            <a:r>
              <a:rPr lang="en-US" sz="6800" b="1" cap="all" spc="-100" dirty="0">
                <a:solidFill>
                  <a:schemeClr val="tx1"/>
                </a:solidFill>
              </a:rPr>
              <a:t>Empathetic distress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BDD7AA-7B5F-ED49-AF3E-4100B290AD34}"/>
              </a:ext>
            </a:extLst>
          </p:cNvPr>
          <p:cNvSpPr txBox="1">
            <a:spLocks/>
          </p:cNvSpPr>
          <p:nvPr/>
        </p:nvSpPr>
        <p:spPr>
          <a:xfrm>
            <a:off x="139935" y="336884"/>
            <a:ext cx="3404006" cy="627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Taking on other people’s distress.</a:t>
            </a: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Becoming activated.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795A89A-06FD-6D4E-BD90-4CF8C6957BE3}"/>
              </a:ext>
            </a:extLst>
          </p:cNvPr>
          <p:cNvSpPr txBox="1">
            <a:spLocks/>
          </p:cNvSpPr>
          <p:nvPr/>
        </p:nvSpPr>
        <p:spPr>
          <a:xfrm>
            <a:off x="8648059" y="862314"/>
            <a:ext cx="3203221" cy="529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Over-identifying.</a:t>
            </a: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r>
              <a:rPr lang="en-US" dirty="0">
                <a:solidFill>
                  <a:schemeClr val="bg1"/>
                </a:solidFill>
              </a:rPr>
              <a:t>Burnout.</a:t>
            </a: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1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spc="-100" dirty="0"/>
              <a:t>Guided Practice: </a:t>
            </a:r>
            <a:br>
              <a:rPr lang="en-US" sz="9600" spc="-100" dirty="0"/>
            </a:br>
            <a:r>
              <a:rPr lang="en-US" sz="6600" i="1" spc="-100" dirty="0">
                <a:solidFill>
                  <a:srgbClr val="F9F5C4"/>
                </a:solidFill>
              </a:rPr>
              <a:t>Compassion</a:t>
            </a:r>
            <a:endParaRPr lang="en-US" sz="5000" i="1" spc="-100" dirty="0">
              <a:solidFill>
                <a:srgbClr val="F9F5C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220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4384"/>
            <a:ext cx="4143988" cy="6209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When meditating on “true service,” what words and feelings arose?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Is there a clear direction for true service in your situation?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168D2-17CB-C84A-8800-3911FC0D1868}"/>
              </a:ext>
            </a:extLst>
          </p:cNvPr>
          <p:cNvSpPr/>
          <p:nvPr/>
        </p:nvSpPr>
        <p:spPr>
          <a:xfrm>
            <a:off x="7949269" y="1930165"/>
            <a:ext cx="2794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On Compassion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Closing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Student Workbook practices for this week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Next session is at TIME/DATE/LOCATION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Final announcements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5" r="11861"/>
          <a:stretch/>
        </p:blipFill>
        <p:spPr>
          <a:xfrm>
            <a:off x="7500327" y="456237"/>
            <a:ext cx="4299660" cy="6035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AC5456-3602-1D4B-9D8C-E51BD302E1E2}"/>
              </a:ext>
            </a:extLst>
          </p:cNvPr>
          <p:cNvSpPr txBox="1">
            <a:spLocks/>
          </p:cNvSpPr>
          <p:nvPr/>
        </p:nvSpPr>
        <p:spPr>
          <a:xfrm>
            <a:off x="8294816" y="2057401"/>
            <a:ext cx="2675933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83000"/>
              </a:lnSpc>
              <a:spcAft>
                <a:spcPts val="600"/>
              </a:spcAft>
            </a:pPr>
            <a:r>
              <a:rPr lang="en-US" sz="4400" cap="all" spc="-100" dirty="0">
                <a:solidFill>
                  <a:schemeClr val="tx1"/>
                </a:solidFill>
              </a:rPr>
              <a:t>Closing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21BA6-075A-C149-8968-8128B8E4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113" y="5714047"/>
            <a:ext cx="548640" cy="274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/>
                </a:solidFill>
              </a:rPr>
              <a:pPr defTabSz="457200"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B47A4-57B6-8447-B1DE-2C5DA92EA2D1}"/>
              </a:ext>
            </a:extLst>
          </p:cNvPr>
          <p:cNvSpPr/>
          <p:nvPr/>
        </p:nvSpPr>
        <p:spPr>
          <a:xfrm>
            <a:off x="1038590" y="2851919"/>
            <a:ext cx="659256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Wish each other and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1"/>
                </a:solidFill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934009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70" t="390" r="22747" b="-390"/>
          <a:stretch/>
        </p:blipFill>
        <p:spPr>
          <a:xfrm>
            <a:off x="286633" y="253548"/>
            <a:ext cx="5825681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How to talk, listen, connect, and lead mindfully.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681721" y="942527"/>
            <a:ext cx="5009389" cy="2476500"/>
          </a:xfrm>
          <a:prstGeom prst="rect">
            <a:avLst/>
          </a:prstGeom>
          <a:solidFill>
            <a:schemeClr val="tx2">
              <a:lumMod val="10000"/>
              <a:lumOff val="90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Mindful Relationships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4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4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3" name="Rectangle 4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5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90736" y="0"/>
            <a:ext cx="10410526" cy="6949440"/>
          </a:xfrm>
          <a:prstGeom prst="rect">
            <a:avLst/>
          </a:prstGeom>
        </p:spPr>
      </p:pic>
      <p:sp>
        <p:nvSpPr>
          <p:cNvPr id="66" name="Rectangle 5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06"/>
            <a:ext cx="12192000" cy="1768079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Difficult Conversations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0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-1280645"/>
            <a:ext cx="12192000" cy="813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5188"/>
            <a:ext cx="12192000" cy="1291285"/>
          </a:xfrm>
          <a:solidFill>
            <a:schemeClr val="bg1">
              <a:alpha val="52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 Levels of Difficult Conversations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20" y="6386957"/>
            <a:ext cx="195598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B9C3B-20FE-F649-9890-ADCF0045C6CC}"/>
              </a:ext>
            </a:extLst>
          </p:cNvPr>
          <p:cNvSpPr txBox="1">
            <a:spLocks/>
          </p:cNvSpPr>
          <p:nvPr/>
        </p:nvSpPr>
        <p:spPr>
          <a:xfrm>
            <a:off x="0" y="5566715"/>
            <a:ext cx="12192000" cy="1291285"/>
          </a:xfrm>
          <a:prstGeom prst="rect">
            <a:avLst/>
          </a:prstGeom>
          <a:solidFill>
            <a:schemeClr val="bg2">
              <a:alpha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</a:rPr>
              <a:t>Content</a:t>
            </a:r>
            <a:r>
              <a:rPr lang="en-US" sz="5400" b="1" i="1" dirty="0">
                <a:solidFill>
                  <a:schemeClr val="tx1"/>
                </a:solidFill>
                <a:latin typeface="Avenir Book" panose="02000503020000020003" pitchFamily="2" charset="0"/>
              </a:rPr>
              <a:t>, </a:t>
            </a:r>
            <a:r>
              <a:rPr lang="en-US" sz="5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Feelings</a:t>
            </a:r>
            <a:r>
              <a:rPr lang="en-US" sz="5400" b="1" i="1" dirty="0">
                <a:solidFill>
                  <a:schemeClr val="tx1"/>
                </a:solidFill>
                <a:latin typeface="Avenir Book" panose="02000503020000020003" pitchFamily="2" charset="0"/>
              </a:rPr>
              <a:t>, </a:t>
            </a:r>
            <a:r>
              <a:rPr lang="en-US" sz="5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337935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7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" name="Rectangle 7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5" name="Rectangle 8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8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9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9" name="Rectangle 9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5841" b="291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0" name="Rectangle 9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1" y="1834572"/>
            <a:ext cx="8652938" cy="321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spc="-100" dirty="0">
                <a:solidFill>
                  <a:schemeClr val="bg2">
                    <a:lumMod val="25000"/>
                    <a:lumOff val="75000"/>
                  </a:schemeClr>
                </a:solidFill>
              </a:rPr>
              <a:t>Partner Exercise</a:t>
            </a:r>
            <a:br>
              <a:rPr lang="en-US" sz="7200" spc="-100" dirty="0"/>
            </a:br>
            <a:r>
              <a:rPr lang="en-US" sz="6600" i="1" spc="-100" dirty="0">
                <a:solidFill>
                  <a:srgbClr val="FFC000"/>
                </a:solidFill>
              </a:rPr>
              <a:t>Difficult Conversations</a:t>
            </a:r>
            <a:r>
              <a:rPr lang="en-US" sz="6600" spc="-100" dirty="0"/>
              <a:t> </a:t>
            </a:r>
            <a:endParaRPr lang="en-US" sz="5400" spc="-1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6591" y="5172891"/>
            <a:ext cx="2111881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34B7E4EF-A1BD-40F4-AB7B-04F084DD991D}" type="slidenum">
              <a:rPr 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Rectangle 9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51779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696" y="321009"/>
            <a:ext cx="414479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404287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Think of a difficult conversation you’ve had or need to have. </a:t>
            </a:r>
            <a:r>
              <a:rPr lang="en-US" sz="2600" dirty="0"/>
              <a:t>Share with your partner your perspective:</a:t>
            </a:r>
          </a:p>
          <a:p>
            <a:endParaRPr lang="en-US" sz="2600" dirty="0"/>
          </a:p>
          <a:p>
            <a:pPr lvl="3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was the content?</a:t>
            </a:r>
          </a:p>
          <a:p>
            <a:pPr lvl="3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feelings arose?</a:t>
            </a:r>
          </a:p>
          <a:p>
            <a:pPr lvl="3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did the conversation say about your identity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26EAB-1364-1D4A-8ADE-D2C63E1D5DA1}"/>
              </a:ext>
            </a:extLst>
          </p:cNvPr>
          <p:cNvSpPr/>
          <p:nvPr/>
        </p:nvSpPr>
        <p:spPr>
          <a:xfrm>
            <a:off x="6939619" y="1930166"/>
            <a:ext cx="4632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941651"/>
                </a:solidFill>
              </a:rPr>
              <a:t>Partner Exercise: Difficult Conversations</a:t>
            </a:r>
            <a:endParaRPr lang="en-US" dirty="0">
              <a:solidFill>
                <a:srgbClr val="9416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72" y="2211743"/>
            <a:ext cx="6281928" cy="37939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Describe the same difficult conversation to your partner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from the other person’s perspective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rgbClr val="C00000"/>
                </a:solidFill>
              </a:rPr>
              <a:t>Content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C00000"/>
                </a:solidFill>
              </a:rPr>
              <a:t>Feelings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C00000"/>
                </a:solidFill>
              </a:rPr>
              <a:t>Identity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37582" y="336004"/>
            <a:ext cx="4123994" cy="61859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8535" y="6217920"/>
            <a:ext cx="1463040" cy="2560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375C79-BC1B-0A4F-98D8-B36D42FB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714782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36878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101" y="321009"/>
            <a:ext cx="4143988" cy="6215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Reflective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56D4-69F4-DD4B-A3A1-10FDA9CD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9097"/>
            <a:ext cx="6280826" cy="353704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changed between your 2 descriptions of the same conversation?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surprised you or your partner during the activity?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8024" y="6217920"/>
            <a:ext cx="146304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4B7E4EF-A1BD-40F4-AB7B-04F084DD991D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3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DE226-1EA0-BE48-B23D-673D52EA3B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7" t="390" r="17698" b="-390"/>
          <a:stretch/>
        </p:blipFill>
        <p:spPr>
          <a:xfrm>
            <a:off x="283139" y="253547"/>
            <a:ext cx="5829175" cy="6400800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4B11E-3AF4-1044-8D95-53E2C121B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536909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3 Levels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Check intentions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Third Story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Listen</a:t>
            </a: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Problem Solve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AD72D-F2F8-AD4A-B91A-0F9AF84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513" y="6126435"/>
            <a:ext cx="54864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597179-43A9-6A4E-9395-C49AE8DD0123}"/>
              </a:ext>
            </a:extLst>
          </p:cNvPr>
          <p:cNvSpPr txBox="1">
            <a:spLocks/>
          </p:cNvSpPr>
          <p:nvPr/>
        </p:nvSpPr>
        <p:spPr>
          <a:xfrm>
            <a:off x="547847" y="253549"/>
            <a:ext cx="5262403" cy="640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</a:rPr>
              <a:t>Preparing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</a:rPr>
              <a:t>for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Difficult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560210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223C24"/>
      </a:dk2>
      <a:lt2>
        <a:srgbClr val="E2E6E8"/>
      </a:lt2>
      <a:accent1>
        <a:srgbClr val="BC9B83"/>
      </a:accent1>
      <a:accent2>
        <a:srgbClr val="ABA175"/>
      </a:accent2>
      <a:accent3>
        <a:srgbClr val="9BA57D"/>
      </a:accent3>
      <a:accent4>
        <a:srgbClr val="88AC75"/>
      </a:accent4>
      <a:accent5>
        <a:srgbClr val="81AC85"/>
      </a:accent5>
      <a:accent6>
        <a:srgbClr val="77AE92"/>
      </a:accent6>
      <a:hlink>
        <a:srgbClr val="5A86A6"/>
      </a:hlink>
      <a:folHlink>
        <a:srgbClr val="828282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365</Words>
  <Application>Microsoft Macintosh PowerPoint</Application>
  <PresentationFormat>Widescreen</PresentationFormat>
  <Paragraphs>100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Avenir Book</vt:lpstr>
      <vt:lpstr>Calibri</vt:lpstr>
      <vt:lpstr>Garamond</vt:lpstr>
      <vt:lpstr>Sagona Book</vt:lpstr>
      <vt:lpstr>Sagona ExtraLight</vt:lpstr>
      <vt:lpstr>SavonVTI</vt:lpstr>
      <vt:lpstr>Everyday Mindfulness  with Your Name</vt:lpstr>
      <vt:lpstr>How to talk, listen, connect, and lead mindfully.</vt:lpstr>
      <vt:lpstr>Difficult Conversations</vt:lpstr>
      <vt:lpstr>3 Levels of Difficult Conversations</vt:lpstr>
      <vt:lpstr>Partner Exercise Difficult Conversations </vt:lpstr>
      <vt:lpstr>Step 1</vt:lpstr>
      <vt:lpstr>Step 2</vt:lpstr>
      <vt:lpstr>Reflective Journaling</vt:lpstr>
      <vt:lpstr>3 Levels Check intentions Third Story Listen Problem Solve</vt:lpstr>
      <vt:lpstr>Break</vt:lpstr>
      <vt:lpstr>Guided Practice Just Like Me</vt:lpstr>
      <vt:lpstr>Reflection</vt:lpstr>
      <vt:lpstr>(n): the capacity to be attentive to the experience of others, to wish the best for others, and sense what will truly serve others.</vt:lpstr>
      <vt:lpstr> Empathetic distress</vt:lpstr>
      <vt:lpstr>Guided Practice:  Compassion</vt:lpstr>
      <vt:lpstr>Reflection</vt:lpstr>
      <vt:lpstr>Closing 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  with Your Name</dc:title>
  <dc:creator>Melody Gee</dc:creator>
  <cp:lastModifiedBy>Melody Gee</cp:lastModifiedBy>
  <cp:revision>40</cp:revision>
  <dcterms:created xsi:type="dcterms:W3CDTF">2020-07-20T11:59:31Z</dcterms:created>
  <dcterms:modified xsi:type="dcterms:W3CDTF">2020-07-31T18:30:09Z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6371485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