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24" r:id="rId4"/>
    <p:sldId id="325" r:id="rId5"/>
    <p:sldId id="326" r:id="rId6"/>
    <p:sldId id="277" r:id="rId7"/>
    <p:sldId id="327" r:id="rId8"/>
    <p:sldId id="328" r:id="rId9"/>
    <p:sldId id="321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n ." initials="S." lastIdx="1" clrIdx="0">
    <p:extLst>
      <p:ext uri="{19B8F6BF-5375-455C-9EA6-DF929625EA0E}">
        <p15:presenceInfo xmlns:p15="http://schemas.microsoft.com/office/powerpoint/2012/main" userId="1d98c7a5c34cf6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8616"/>
    <a:srgbClr val="A1C62B"/>
    <a:srgbClr val="FAE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25" d="100"/>
          <a:sy n="25" d="100"/>
        </p:scale>
        <p:origin x="2154" y="1338"/>
      </p:cViewPr>
      <p:guideLst>
        <p:guide orient="horz" pos="4320"/>
        <p:guide pos="76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28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Give students 10 seconds to respond to each prompt before clicking to the next one.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049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psychological response to stimuli in the body and brain.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89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6804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6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BFBFBF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7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262626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262626"/>
              </a:buClr>
              <a:buSzPct val="100000"/>
              <a:buFont typeface="Garamond"/>
              <a:buChar char="◦"/>
              <a:defRPr sz="2800"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404040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8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49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3600" y="1285188"/>
            <a:ext cx="20116800" cy="2743201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7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133600" y="4206240"/>
            <a:ext cx="20116800" cy="7699249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65759" indent="-36575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701039" indent="-426719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101415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128847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1562792" indent="-465512" defTabSz="1828800">
              <a:lnSpc>
                <a:spcPct val="120000"/>
              </a:lnSpc>
              <a:spcBef>
                <a:spcPts val="1800"/>
              </a:spcBef>
              <a:buClr>
                <a:srgbClr val="FFFFFF"/>
              </a:buClr>
              <a:buSzPct val="100000"/>
              <a:buFont typeface="Garamond"/>
              <a:buChar char="◦"/>
              <a:defRPr sz="28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0" name="Rectangle 6"/>
          <p:cNvSpPr/>
          <p:nvPr/>
        </p:nvSpPr>
        <p:spPr>
          <a:xfrm>
            <a:off x="469391" y="475488"/>
            <a:ext cx="23445218" cy="1276502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1" name="Rectangle 7"/>
          <p:cNvSpPr/>
          <p:nvPr/>
        </p:nvSpPr>
        <p:spPr>
          <a:xfrm>
            <a:off x="743711" y="749807"/>
            <a:ext cx="22896578" cy="12216386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828799" y="12377420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595959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0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1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404040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72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76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73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4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75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26262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262626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0D0D0D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262626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4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7" name="Rectangle 9"/>
          <p:cNvSpPr/>
          <p:nvPr/>
        </p:nvSpPr>
        <p:spPr>
          <a:xfrm>
            <a:off x="2615739" y="2535460"/>
            <a:ext cx="19152525" cy="86159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blurRad="101600" rotWithShape="0">
              <a:srgbClr val="000000">
                <a:alpha val="66000"/>
              </a:srgbClr>
            </a:outerShdw>
          </a:effectLst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8" name="Rectangle 10"/>
          <p:cNvSpPr/>
          <p:nvPr/>
        </p:nvSpPr>
        <p:spPr>
          <a:xfrm>
            <a:off x="2895601" y="2823229"/>
            <a:ext cx="18592801" cy="8069542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89" name="Rectangle 14"/>
          <p:cNvSpPr/>
          <p:nvPr/>
        </p:nvSpPr>
        <p:spPr>
          <a:xfrm>
            <a:off x="10271759" y="2535459"/>
            <a:ext cx="3840481" cy="1463042"/>
          </a:xfrm>
          <a:prstGeom prst="rect">
            <a:avLst/>
          </a:prstGeom>
          <a:solidFill>
            <a:srgbClr val="BC9B83"/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grpSp>
        <p:nvGrpSpPr>
          <p:cNvPr id="93" name="Group 6"/>
          <p:cNvGrpSpPr/>
          <p:nvPr/>
        </p:nvGrpSpPr>
        <p:grpSpPr>
          <a:xfrm>
            <a:off x="10500359" y="2535459"/>
            <a:ext cx="3383282" cy="1231869"/>
            <a:chOff x="0" y="0"/>
            <a:chExt cx="3383280" cy="1231868"/>
          </a:xfrm>
        </p:grpSpPr>
        <p:sp>
          <p:nvSpPr>
            <p:cNvPr id="90" name="Straight Connector 16"/>
            <p:cNvSpPr/>
            <p:nvPr/>
          </p:nvSpPr>
          <p:spPr>
            <a:xfrm flipH="1">
              <a:off x="-1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1" name="Straight Connector 17"/>
            <p:cNvSpPr/>
            <p:nvPr/>
          </p:nvSpPr>
          <p:spPr>
            <a:xfrm>
              <a:off x="3383280" y="-1"/>
              <a:ext cx="1" cy="1225297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92" name="Straight Connector 18"/>
            <p:cNvSpPr/>
            <p:nvPr/>
          </p:nvSpPr>
          <p:spPr>
            <a:xfrm>
              <a:off x="0" y="1231868"/>
              <a:ext cx="3383280" cy="1"/>
            </a:xfrm>
            <a:prstGeom prst="line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sz="3600" b="0"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</p:grp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3258206" y="4489660"/>
            <a:ext cx="17867592" cy="4874465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lnSpc>
                <a:spcPct val="83000"/>
              </a:lnSpc>
              <a:defRPr sz="13600" cap="all" spc="-200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58201" y="9364123"/>
            <a:ext cx="17873693" cy="91440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  <a:lvl2pPr marL="0" indent="4572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2pPr>
            <a:lvl3pPr marL="0" indent="9144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3pPr>
            <a:lvl4pPr marL="0" indent="13716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4pPr>
            <a:lvl5pPr marL="0" indent="1828800" algn="ctr" defTabSz="1828800">
              <a:lnSpc>
                <a:spcPct val="120000"/>
              </a:lnSpc>
              <a:spcBef>
                <a:spcPts val="0"/>
              </a:spcBef>
              <a:buSzTx/>
              <a:buNone/>
              <a:defRPr sz="3600" spc="16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704200" y="10387836"/>
            <a:ext cx="421601" cy="42418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r" defTabSz="1828800">
              <a:defRPr sz="160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2F6E3FF1-0F64-4BBD-96D7-89D596091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06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425021">
              <a:alpha val="56915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7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08" name="Subtitle 2"/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Loving Kindness &amp; Compassion</a:t>
            </a:r>
          </a:p>
        </p:txBody>
      </p:sp>
      <p:sp>
        <p:nvSpPr>
          <p:cNvPr id="109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>
                <a:latin typeface="Helvetica"/>
                <a:ea typeface="Helvetica"/>
                <a:cs typeface="Helvetica"/>
                <a:sym typeface="Helvetica"/>
              </a:rPr>
            </a:br>
            <a:r>
              <a:rPr b="1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14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12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13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next to a body of water&#10;&#10;Description automatically generated">
            <a:extLst>
              <a:ext uri="{FF2B5EF4-FFF2-40B4-BE49-F238E27FC236}">
                <a16:creationId xmlns:a16="http://schemas.microsoft.com/office/drawing/2014/main" id="{416745A6-0FE3-4C3B-9465-6CD37513F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0" y="-1"/>
            <a:ext cx="24383304" cy="13716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DDC2D7-6EE8-4A09-A5D8-F70CCE740BE9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000">
                <a:schemeClr val="bg1">
                  <a:alpha val="44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DC685A5-4630-440B-AEE9-558BE7E0B2B3}"/>
              </a:ext>
            </a:extLst>
          </p:cNvPr>
          <p:cNvSpPr txBox="1"/>
          <p:nvPr/>
        </p:nvSpPr>
        <p:spPr>
          <a:xfrm>
            <a:off x="13156184" y="2241755"/>
            <a:ext cx="10352746" cy="9586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In what areas do you hear the inner critic most loudly?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What does the Inner Critic sound like? What does it say?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With a partner, share 1 and 2. When does the Inner Critic motivate, inspire, or support?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How would a loving friend respond to your Inner Critic?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What if we replaced the Inner Critic with that friend?</a:t>
            </a:r>
          </a:p>
        </p:txBody>
      </p:sp>
    </p:spTree>
    <p:extLst>
      <p:ext uri="{BB962C8B-B14F-4D97-AF65-F5344CB8AC3E}">
        <p14:creationId xmlns:p14="http://schemas.microsoft.com/office/powerpoint/2010/main" val="2190797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FC54DD1-BD35-42A8-9061-5FEBA8ABB72E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2" name="Picture 1" descr="A close up of a flower&#10;&#10;Description automatically generated">
              <a:extLst>
                <a:ext uri="{FF2B5EF4-FFF2-40B4-BE49-F238E27FC236}">
                  <a16:creationId xmlns:a16="http://schemas.microsoft.com/office/drawing/2014/main" id="{E3F067F1-8F95-400B-A2E0-A9CA03424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877" r="2144"/>
            <a:stretch/>
          </p:blipFill>
          <p:spPr>
            <a:xfrm flipH="1">
              <a:off x="8710594" y="0"/>
              <a:ext cx="15673406" cy="13716000"/>
            </a:xfrm>
            <a:prstGeom prst="rect">
              <a:avLst/>
            </a:prstGeom>
          </p:spPr>
        </p:pic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:a16="http://schemas.microsoft.com/office/drawing/2014/main" id="{816FD7FF-464F-4988-B381-7CBA88293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5174" r="-1"/>
            <a:stretch/>
          </p:blipFill>
          <p:spPr>
            <a:xfrm flipH="1">
              <a:off x="-1" y="0"/>
              <a:ext cx="11326761" cy="13716000"/>
            </a:xfrm>
            <a:prstGeom prst="rect">
              <a:avLst/>
            </a:prstGeom>
          </p:spPr>
        </p:pic>
      </p:grpSp>
      <p:sp>
        <p:nvSpPr>
          <p:cNvPr id="128" name="Welcome"/>
          <p:cNvSpPr txBox="1">
            <a:spLocks noGrp="1"/>
          </p:cNvSpPr>
          <p:nvPr>
            <p:ph type="title" idx="4294967295"/>
          </p:nvPr>
        </p:nvSpPr>
        <p:spPr>
          <a:xfrm>
            <a:off x="1515535" y="4783548"/>
            <a:ext cx="13970271" cy="4979883"/>
          </a:xfrm>
          <a:prstGeom prst="rect">
            <a:avLst/>
          </a:prstGeom>
        </p:spPr>
        <p:txBody>
          <a:bodyPr lIns="91439" tIns="91439" rIns="91439" bIns="91439" anchor="t">
            <a:normAutofit/>
          </a:bodyPr>
          <a:lstStyle>
            <a:lvl1pPr algn="l" defTabSz="1828800">
              <a:lnSpc>
                <a:spcPct val="70000"/>
              </a:lnSpc>
              <a:defRPr sz="16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IN" sz="13000" dirty="0"/>
              <a:t>Break</a:t>
            </a:r>
            <a:endParaRPr sz="13000" dirty="0"/>
          </a:p>
        </p:txBody>
      </p:sp>
    </p:spTree>
    <p:extLst>
      <p:ext uri="{BB962C8B-B14F-4D97-AF65-F5344CB8AC3E}">
        <p14:creationId xmlns:p14="http://schemas.microsoft.com/office/powerpoint/2010/main" val="17320325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1850B4-6F1E-45BB-95D9-0041AF9505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" t="414" r="2" b="15218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E4F656-624F-4B41-8327-8C30AC1FC916}"/>
              </a:ext>
            </a:extLst>
          </p:cNvPr>
          <p:cNvSpPr/>
          <p:nvPr/>
        </p:nvSpPr>
        <p:spPr>
          <a:xfrm flipH="1">
            <a:off x="696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000">
                <a:schemeClr val="bg1">
                  <a:alpha val="44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05BC5E-FA10-40D6-8367-CDA1C085C215}"/>
              </a:ext>
            </a:extLst>
          </p:cNvPr>
          <p:cNvSpPr txBox="1">
            <a:spLocks/>
          </p:cNvSpPr>
          <p:nvPr/>
        </p:nvSpPr>
        <p:spPr>
          <a:xfrm>
            <a:off x="1872628" y="2086337"/>
            <a:ext cx="10319372" cy="306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Loving Kindness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Self-Kindness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C16822-20D3-4A86-A6FE-DFE9451CF960}"/>
              </a:ext>
            </a:extLst>
          </p:cNvPr>
          <p:cNvSpPr txBox="1">
            <a:spLocks/>
          </p:cNvSpPr>
          <p:nvPr/>
        </p:nvSpPr>
        <p:spPr>
          <a:xfrm>
            <a:off x="1872627" y="5513168"/>
            <a:ext cx="9427284" cy="6308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Warmth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Acceptance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Care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Soothing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Comfort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5283059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2F50A-C770-45D6-9E87-B10C18F2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20" y="8541"/>
            <a:ext cx="24383980" cy="1370745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3EF7085-44E7-48E9-8920-F207F751F341}"/>
              </a:ext>
            </a:extLst>
          </p:cNvPr>
          <p:cNvSpPr txBox="1">
            <a:spLocks/>
          </p:cNvSpPr>
          <p:nvPr/>
        </p:nvSpPr>
        <p:spPr>
          <a:xfrm>
            <a:off x="2111484" y="7148565"/>
            <a:ext cx="12577909" cy="4738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solidFill>
                  <a:schemeClr val="tx1"/>
                </a:solidFill>
              </a:rPr>
              <a:t>Change the script</a:t>
            </a:r>
            <a:br>
              <a:rPr lang="en-IN" cap="none" dirty="0">
                <a:solidFill>
                  <a:schemeClr val="tx1"/>
                </a:solidFill>
              </a:rPr>
            </a:br>
            <a:r>
              <a:rPr lang="en-IN" cap="none" dirty="0">
                <a:solidFill>
                  <a:schemeClr val="tx1"/>
                </a:solidFill>
              </a:rPr>
              <a:t>Speak loving kindness </a:t>
            </a:r>
            <a:br>
              <a:rPr lang="en-IN" cap="none" dirty="0">
                <a:solidFill>
                  <a:schemeClr val="tx1"/>
                </a:solidFill>
              </a:rPr>
            </a:br>
            <a:r>
              <a:rPr lang="en-IN" cap="none" dirty="0">
                <a:solidFill>
                  <a:schemeClr val="tx1"/>
                </a:solidFill>
              </a:rPr>
              <a:t>to the inner critic</a:t>
            </a:r>
          </a:p>
        </p:txBody>
      </p:sp>
    </p:spTree>
    <p:extLst>
      <p:ext uri="{BB962C8B-B14F-4D97-AF65-F5344CB8AC3E}">
        <p14:creationId xmlns:p14="http://schemas.microsoft.com/office/powerpoint/2010/main" val="40702064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rain, vase, water&#10;&#10;Description automatically generated">
            <a:extLst>
              <a:ext uri="{FF2B5EF4-FFF2-40B4-BE49-F238E27FC236}">
                <a16:creationId xmlns:a16="http://schemas.microsoft.com/office/drawing/2014/main" id="{E197D695-BBE9-4F4B-9CA1-3809A3DD8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469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C2C09E-5809-4689-AB6B-E96627530009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013354"/>
            <a:ext cx="18805330" cy="43920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dirty="0"/>
            </a:br>
            <a:r>
              <a:rPr lang="en-IN" sz="10000" dirty="0"/>
              <a:t>Loving Kindness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41425111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unset, flock&#10;&#10;Description automatically generated">
            <a:extLst>
              <a:ext uri="{FF2B5EF4-FFF2-40B4-BE49-F238E27FC236}">
                <a16:creationId xmlns:a16="http://schemas.microsoft.com/office/drawing/2014/main" id="{896956CA-57E7-4725-8982-5A31C519F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1"/>
          <a:stretch/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6AB907-D3AC-486E-BE22-970BBF1B0984}"/>
              </a:ext>
            </a:extLst>
          </p:cNvPr>
          <p:cNvSpPr/>
          <p:nvPr/>
        </p:nvSpPr>
        <p:spPr>
          <a:xfrm>
            <a:off x="0" y="0"/>
            <a:ext cx="24383304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69000"/>
                </a:schemeClr>
              </a:gs>
            </a:gsLst>
            <a:lin ang="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99DF2B-FA8F-4A9A-9F09-BE15D72D390F}"/>
              </a:ext>
            </a:extLst>
          </p:cNvPr>
          <p:cNvSpPr txBox="1">
            <a:spLocks/>
          </p:cNvSpPr>
          <p:nvPr/>
        </p:nvSpPr>
        <p:spPr>
          <a:xfrm>
            <a:off x="13823551" y="1707989"/>
            <a:ext cx="8608133" cy="30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Reflection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D7CB4C-06B7-4E50-9D42-CFCBBA5BEA41}"/>
              </a:ext>
            </a:extLst>
          </p:cNvPr>
          <p:cNvSpPr txBox="1">
            <a:spLocks/>
          </p:cNvSpPr>
          <p:nvPr/>
        </p:nvSpPr>
        <p:spPr>
          <a:xfrm>
            <a:off x="13823550" y="5093840"/>
            <a:ext cx="9537895" cy="5672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are the similarities and differences between self-kindness and comfort from external sources?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None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Neither is better. Just notice how they are alike and different.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E68DD0C-4D73-4672-B8F2-39D23BE4B17A}"/>
              </a:ext>
            </a:extLst>
          </p:cNvPr>
          <p:cNvSpPr txBox="1"/>
          <p:nvPr/>
        </p:nvSpPr>
        <p:spPr>
          <a:xfrm>
            <a:off x="13823550" y="3449714"/>
            <a:ext cx="5808000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On Loving Kindness</a:t>
            </a:r>
          </a:p>
        </p:txBody>
      </p:sp>
    </p:spTree>
    <p:extLst>
      <p:ext uri="{BB962C8B-B14F-4D97-AF65-F5344CB8AC3E}">
        <p14:creationId xmlns:p14="http://schemas.microsoft.com/office/powerpoint/2010/main" val="408616706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sunset&#10;&#10;Description automatically generated">
            <a:extLst>
              <a:ext uri="{FF2B5EF4-FFF2-40B4-BE49-F238E27FC236}">
                <a16:creationId xmlns:a16="http://schemas.microsoft.com/office/drawing/2014/main" id="{93F98744-40AB-4B1E-8380-87C5A1DA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3047" y="9"/>
            <a:ext cx="24387047" cy="1371769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BA4DB2-3546-4511-8B5C-283F042E5B01}"/>
              </a:ext>
            </a:extLst>
          </p:cNvPr>
          <p:cNvSpPr txBox="1">
            <a:spLocks/>
          </p:cNvSpPr>
          <p:nvPr/>
        </p:nvSpPr>
        <p:spPr>
          <a:xfrm>
            <a:off x="1580543" y="1573675"/>
            <a:ext cx="8182890" cy="459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Empathetic Listening</a:t>
            </a:r>
            <a:b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Rules</a:t>
            </a:r>
          </a:p>
        </p:txBody>
      </p:sp>
    </p:spTree>
    <p:extLst>
      <p:ext uri="{BB962C8B-B14F-4D97-AF65-F5344CB8AC3E}">
        <p14:creationId xmlns:p14="http://schemas.microsoft.com/office/powerpoint/2010/main" val="65910421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75831-1F88-47B1-B3C8-B03006425D8E}"/>
              </a:ext>
            </a:extLst>
          </p:cNvPr>
          <p:cNvGrpSpPr/>
          <p:nvPr/>
        </p:nvGrpSpPr>
        <p:grpSpPr>
          <a:xfrm>
            <a:off x="0" y="0"/>
            <a:ext cx="24384000" cy="13716000"/>
            <a:chOff x="0" y="0"/>
            <a:chExt cx="24384000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F431C8-26EB-497E-A314-D670AABE5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044" t="31732" r="-3" b="35623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9080AA-1C32-4B79-BCBD-BB54C105C9D8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72000"/>
                  </a:srgb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CA62280-212A-420E-B11F-D6D7552DC4AD}"/>
              </a:ext>
            </a:extLst>
          </p:cNvPr>
          <p:cNvSpPr txBox="1">
            <a:spLocks/>
          </p:cNvSpPr>
          <p:nvPr/>
        </p:nvSpPr>
        <p:spPr>
          <a:xfrm>
            <a:off x="15005879" y="1566035"/>
            <a:ext cx="8621038" cy="275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sym typeface="Helvetica"/>
              </a:rPr>
              <a:t>Empathetic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sym typeface="Helvetica"/>
              </a:rPr>
              <a:t>Listening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7435EA5-1BED-4487-A9B6-E597F4B24580}"/>
              </a:ext>
            </a:extLst>
          </p:cNvPr>
          <p:cNvSpPr txBox="1"/>
          <p:nvPr/>
        </p:nvSpPr>
        <p:spPr>
          <a:xfrm>
            <a:off x="15005877" y="4587668"/>
            <a:ext cx="5250155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9A8616"/>
                </a:solidFill>
                <a:effectLst/>
                <a:uLnTx/>
                <a:uFillTx/>
                <a:latin typeface="Helvetica"/>
                <a:sym typeface="Helvetica"/>
              </a:rPr>
              <a:t>Choose any or all.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64F02C-8614-44FE-BBDC-BD2314098B9D}"/>
              </a:ext>
            </a:extLst>
          </p:cNvPr>
          <p:cNvSpPr txBox="1">
            <a:spLocks/>
          </p:cNvSpPr>
          <p:nvPr/>
        </p:nvSpPr>
        <p:spPr>
          <a:xfrm>
            <a:off x="15005877" y="6307434"/>
            <a:ext cx="8267078" cy="581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9A8616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Talk about a current or past challenge in your life.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9A8616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Talk about someone who is on your mind right now.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9A8616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Talk about what brought you to this class.</a:t>
            </a:r>
          </a:p>
        </p:txBody>
      </p:sp>
    </p:spTree>
    <p:extLst>
      <p:ext uri="{BB962C8B-B14F-4D97-AF65-F5344CB8AC3E}">
        <p14:creationId xmlns:p14="http://schemas.microsoft.com/office/powerpoint/2010/main" val="24494480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rain, vase, water&#10;&#10;Description automatically generated">
            <a:extLst>
              <a:ext uri="{FF2B5EF4-FFF2-40B4-BE49-F238E27FC236}">
                <a16:creationId xmlns:a16="http://schemas.microsoft.com/office/drawing/2014/main" id="{56750E06-2998-42D9-80B3-80A60A950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469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435C44-156E-4524-9EC2-1E289297A191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4466492"/>
            <a:ext cx="18805330" cy="3485816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Steps to self-soothe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70837240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775A487-9FDF-412E-82DE-BA24A6F89071}"/>
              </a:ext>
            </a:extLst>
          </p:cNvPr>
          <p:cNvGrpSpPr/>
          <p:nvPr/>
        </p:nvGrpSpPr>
        <p:grpSpPr>
          <a:xfrm>
            <a:off x="-1" y="0"/>
            <a:ext cx="24384001" cy="13716000"/>
            <a:chOff x="-1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6C1EBE-188B-444A-BB02-ED6737CA2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54" t="35756" r="459"/>
            <a:stretch/>
          </p:blipFill>
          <p:spPr>
            <a:xfrm>
              <a:off x="-1" y="0"/>
              <a:ext cx="24384001" cy="13716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ECFCD0-8E40-406D-9763-ADD75DDB3DE0}"/>
                </a:ext>
              </a:extLst>
            </p:cNvPr>
            <p:cNvSpPr/>
            <p:nvPr/>
          </p:nvSpPr>
          <p:spPr>
            <a:xfrm rot="10800000">
              <a:off x="0" y="0"/>
              <a:ext cx="201168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bg1">
                    <a:alpha val="5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lvl="0" indent="0" algn="ctr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348F30CE-A666-473F-A8AD-C0BFC09F2F99}"/>
              </a:ext>
            </a:extLst>
          </p:cNvPr>
          <p:cNvSpPr txBox="1">
            <a:spLocks/>
          </p:cNvSpPr>
          <p:nvPr/>
        </p:nvSpPr>
        <p:spPr>
          <a:xfrm>
            <a:off x="2035899" y="4869643"/>
            <a:ext cx="14453617" cy="198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Closing Notes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F8847F-18A5-443C-9E65-080CAE8BC75F}"/>
              </a:ext>
            </a:extLst>
          </p:cNvPr>
          <p:cNvSpPr txBox="1"/>
          <p:nvPr/>
        </p:nvSpPr>
        <p:spPr>
          <a:xfrm>
            <a:off x="2035899" y="7337636"/>
            <a:ext cx="13775601" cy="386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Student Workbook practices for this week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Next session is at TIME/DATE/LOCATION</a:t>
            </a:r>
          </a:p>
          <a:p>
            <a:pPr marL="990600" marR="0" lvl="0" indent="-990600" algn="l" defTabSz="825500" rtl="0" eaLnBrk="1" fontAlgn="auto" latinLnBrk="0" hangingPunct="0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Final announcements</a:t>
            </a:r>
          </a:p>
        </p:txBody>
      </p:sp>
    </p:spTree>
    <p:extLst>
      <p:ext uri="{BB962C8B-B14F-4D97-AF65-F5344CB8AC3E}">
        <p14:creationId xmlns:p14="http://schemas.microsoft.com/office/powerpoint/2010/main" val="9639066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69BAC5A0-DAAC-4699-8B53-2C74F2C60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17" name="Rectangle 41"/>
          <p:cNvSpPr/>
          <p:nvPr/>
        </p:nvSpPr>
        <p:spPr>
          <a:xfrm>
            <a:off x="0" y="0"/>
            <a:ext cx="9324420" cy="13716000"/>
          </a:xfrm>
          <a:prstGeom prst="rect">
            <a:avLst/>
          </a:prstGeom>
          <a:solidFill>
            <a:srgbClr val="9A8616">
              <a:alpha val="55199"/>
            </a:srgbClr>
          </a:solidFill>
          <a:ln w="12700">
            <a:miter lim="400000"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18" name="Rectangle 43"/>
          <p:cNvSpPr/>
          <p:nvPr/>
        </p:nvSpPr>
        <p:spPr>
          <a:xfrm>
            <a:off x="327954" y="329183"/>
            <a:ext cx="8668512" cy="13057634"/>
          </a:xfrm>
          <a:prstGeom prst="rect">
            <a:avLst/>
          </a:prstGeom>
          <a:ln w="12700" cap="sq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algn="l" defTabSz="1828800"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/>
          </a:p>
        </p:txBody>
      </p:sp>
      <p:sp>
        <p:nvSpPr>
          <p:cNvPr id="120" name="Everyday Mindfulness"/>
          <p:cNvSpPr txBox="1">
            <a:spLocks noGrp="1"/>
          </p:cNvSpPr>
          <p:nvPr>
            <p:ph type="title" idx="4294967295"/>
          </p:nvPr>
        </p:nvSpPr>
        <p:spPr>
          <a:xfrm>
            <a:off x="954068" y="4786300"/>
            <a:ext cx="7458324" cy="2249215"/>
          </a:xfrm>
          <a:prstGeom prst="rect">
            <a:avLst/>
          </a:prstGeom>
        </p:spPr>
        <p:txBody>
          <a:bodyPr lIns="91439" tIns="91439" rIns="91439" bIns="91439" anchor="t"/>
          <a:lstStyle/>
          <a:p>
            <a:pPr defTabSz="1828800">
              <a:lnSpc>
                <a:spcPct val="70000"/>
              </a:lnSpc>
              <a:defRPr sz="7200" cap="all">
                <a:solidFill>
                  <a:srgbClr val="FFFFFF"/>
                </a:solidFill>
                <a:latin typeface="Sagona ExtraLight"/>
                <a:ea typeface="Sagona ExtraLight"/>
                <a:cs typeface="Sagona ExtraLight"/>
                <a:sym typeface="Sagona ExtraLight"/>
              </a:defRPr>
            </a:pP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Everyday</a:t>
            </a:r>
            <a:br>
              <a:rPr b="1" dirty="0">
                <a:latin typeface="Helvetica"/>
                <a:ea typeface="Helvetica"/>
                <a:cs typeface="Helvetica"/>
                <a:sym typeface="Helvetica"/>
              </a:rPr>
            </a:b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Mindfulness</a:t>
            </a:r>
          </a:p>
        </p:txBody>
      </p:sp>
      <p:pic>
        <p:nvPicPr>
          <p:cNvPr id="12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878" y="11604560"/>
            <a:ext cx="4214664" cy="12318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th Your Name"/>
          <p:cNvSpPr txBox="1"/>
          <p:nvPr/>
        </p:nvSpPr>
        <p:spPr>
          <a:xfrm>
            <a:off x="1835404" y="7949913"/>
            <a:ext cx="5695653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1828800">
              <a:defRPr sz="7400" b="0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200" cap="none"/>
              <a:t>with</a:t>
            </a:r>
            <a:br>
              <a:rPr sz="4200" cap="none"/>
            </a:br>
            <a:r>
              <a:rPr sz="4200" cap="none"/>
              <a:t>Your Name</a:t>
            </a:r>
          </a:p>
        </p:txBody>
      </p:sp>
      <p:grpSp>
        <p:nvGrpSpPr>
          <p:cNvPr id="125" name="Rectangle 11"/>
          <p:cNvGrpSpPr/>
          <p:nvPr/>
        </p:nvGrpSpPr>
        <p:grpSpPr>
          <a:xfrm>
            <a:off x="3079071" y="1097785"/>
            <a:ext cx="3166276" cy="2249216"/>
            <a:chOff x="0" y="0"/>
            <a:chExt cx="3166274" cy="2249214"/>
          </a:xfrm>
        </p:grpSpPr>
        <p:sp>
          <p:nvSpPr>
            <p:cNvPr id="123" name="Rectangle"/>
            <p:cNvSpPr/>
            <p:nvPr/>
          </p:nvSpPr>
          <p:spPr>
            <a:xfrm>
              <a:off x="0" y="0"/>
              <a:ext cx="3166275" cy="2249215"/>
            </a:xfrm>
            <a:prstGeom prst="rect">
              <a:avLst/>
            </a:prstGeom>
            <a:noFill/>
            <a:ln w="25400" cap="rnd">
              <a:solidFill>
                <a:srgbClr val="FFFFFF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pPr>
              <a:endParaRPr/>
            </a:p>
          </p:txBody>
        </p:sp>
        <p:sp>
          <p:nvSpPr>
            <p:cNvPr id="124" name="Your Logo"/>
            <p:cNvSpPr/>
            <p:nvPr/>
          </p:nvSpPr>
          <p:spPr>
            <a:xfrm>
              <a:off x="232122" y="1124607"/>
              <a:ext cx="270203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0">
                  <a:solidFill>
                    <a:srgbClr val="FFFFFF"/>
                  </a:solidFill>
                  <a:latin typeface="Sagona Book"/>
                  <a:ea typeface="Sagona Book"/>
                  <a:cs typeface="Sagona Book"/>
                  <a:sym typeface="Sagona Book"/>
                </a:defRPr>
              </a:lvl1pPr>
            </a:lstStyle>
            <a:p>
              <a:r>
                <a:t>Your Logo</a:t>
              </a:r>
            </a:p>
          </p:txBody>
        </p: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71BBE494-4E6A-4BC4-A6BE-B120EAC47120}"/>
              </a:ext>
            </a:extLst>
          </p:cNvPr>
          <p:cNvSpPr txBox="1"/>
          <p:nvPr/>
        </p:nvSpPr>
        <p:spPr>
          <a:xfrm>
            <a:off x="10373632" y="1097785"/>
            <a:ext cx="12961154" cy="2540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defTabSz="1828800">
              <a:defRPr sz="6500" b="0" cap="all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solidFill>
                  <a:srgbClr val="FFFFFF"/>
                </a:solidFill>
              </a:rPr>
              <a:t>Session </a:t>
            </a:r>
            <a:r>
              <a:rPr lang="en-US" dirty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  <a:p>
            <a:pPr defTabSz="1828800">
              <a:defRPr sz="6500" b="0">
                <a:solidFill>
                  <a:srgbClr val="23264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dirty="0">
                <a:solidFill>
                  <a:srgbClr val="FFFFFF"/>
                </a:solidFill>
              </a:rPr>
              <a:t>Loving Kindness &amp; Compassion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aad-chaudhry-YNM4KStg78I-unsplash.jpg" descr="saad-chaudhry-YNM4KStg78I-unsplash.jpg"/>
          <p:cNvPicPr>
            <a:picLocks noChangeAspect="1"/>
          </p:cNvPicPr>
          <p:nvPr/>
        </p:nvPicPr>
        <p:blipFill>
          <a:blip r:embed="rId2"/>
          <a:srcRect l="4780" t="19658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 rot="10800000">
            <a:off x="-1" y="3702445"/>
            <a:ext cx="24384001" cy="10013556"/>
          </a:xfrm>
          <a:prstGeom prst="rect">
            <a:avLst/>
          </a:prstGeom>
          <a:gradFill>
            <a:gsLst>
              <a:gs pos="0">
                <a:srgbClr val="1E3137"/>
              </a:gs>
              <a:gs pos="100000">
                <a:srgbClr val="1E3137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208" name="Title 1"/>
          <p:cNvSpPr txBox="1"/>
          <p:nvPr/>
        </p:nvSpPr>
        <p:spPr>
          <a:xfrm>
            <a:off x="16520211" y="5218031"/>
            <a:ext cx="6926270" cy="548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l" defTabSz="1828800">
              <a:lnSpc>
                <a:spcPct val="83000"/>
              </a:lnSpc>
              <a:spcBef>
                <a:spcPts val="1200"/>
              </a:spcBef>
              <a:defRPr sz="10000" cap="all" spc="-60">
                <a:solidFill>
                  <a:srgbClr val="ABCA6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8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0" b="1" i="0" u="none" strike="noStrike" kern="0" cap="all" spc="-60" normalizeH="0" baseline="0" noProof="0" dirty="0">
                <a:ln>
                  <a:noFill/>
                </a:ln>
                <a:solidFill>
                  <a:srgbClr val="ABCA6C"/>
                </a:solidFill>
                <a:effectLst/>
                <a:uLnTx/>
                <a:uFillTx/>
                <a:latin typeface="Helvetica"/>
                <a:sym typeface="Helvetica"/>
              </a:rPr>
              <a:t>Closing</a:t>
            </a:r>
          </a:p>
        </p:txBody>
      </p:sp>
      <p:sp>
        <p:nvSpPr>
          <p:cNvPr id="209" name="Straight Connector 28"/>
          <p:cNvSpPr/>
          <p:nvPr/>
        </p:nvSpPr>
        <p:spPr>
          <a:xfrm>
            <a:off x="15599344" y="5435601"/>
            <a:ext cx="1" cy="526883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  <p:sp>
        <p:nvSpPr>
          <p:cNvPr id="210" name="Rectangle 4"/>
          <p:cNvSpPr txBox="1"/>
          <p:nvPr/>
        </p:nvSpPr>
        <p:spPr>
          <a:xfrm>
            <a:off x="4635599" y="7043253"/>
            <a:ext cx="10042878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Wish each other and </a:t>
            </a:r>
          </a:p>
          <a:p>
            <a:pPr marL="0" marR="0" lvl="0" indent="0" algn="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5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sz="6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ourselves well.</a:t>
            </a:r>
          </a:p>
        </p:txBody>
      </p:sp>
    </p:spTree>
    <p:extLst>
      <p:ext uri="{BB962C8B-B14F-4D97-AF65-F5344CB8AC3E}">
        <p14:creationId xmlns:p14="http://schemas.microsoft.com/office/powerpoint/2010/main" val="10053863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A3482BA-BD41-45A6-B51E-97B7231E151D}"/>
              </a:ext>
            </a:extLst>
          </p:cNvPr>
          <p:cNvGrpSpPr/>
          <p:nvPr/>
        </p:nvGrpSpPr>
        <p:grpSpPr>
          <a:xfrm>
            <a:off x="0" y="0"/>
            <a:ext cx="24384001" cy="13716000"/>
            <a:chOff x="0" y="0"/>
            <a:chExt cx="24384001" cy="13716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D208A64-9127-48BB-945D-967F8F82E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" r="-2" b="25088"/>
            <a:stretch/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947A0F-57CB-43F8-8F9E-B3D26BAF828F}"/>
                </a:ext>
              </a:extLst>
            </p:cNvPr>
            <p:cNvSpPr/>
            <p:nvPr/>
          </p:nvSpPr>
          <p:spPr>
            <a:xfrm>
              <a:off x="1" y="0"/>
              <a:ext cx="24384000" cy="13716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62000"/>
                  </a:schemeClr>
                </a:gs>
              </a:gsLst>
              <a:lin ang="0" scaled="1"/>
              <a:tileRect/>
            </a:gra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IN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D62F68A-E7B9-4E97-8EE8-D2BCAB7159E2}"/>
              </a:ext>
            </a:extLst>
          </p:cNvPr>
          <p:cNvSpPr txBox="1">
            <a:spLocks/>
          </p:cNvSpPr>
          <p:nvPr/>
        </p:nvSpPr>
        <p:spPr>
          <a:xfrm>
            <a:off x="13140207" y="1688323"/>
            <a:ext cx="10781677" cy="320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Loving Kindness </a:t>
            </a:r>
          </a:p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&amp; Compassion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D971BD-1FE5-49C4-9197-96163579E6B3}"/>
              </a:ext>
            </a:extLst>
          </p:cNvPr>
          <p:cNvSpPr txBox="1">
            <a:spLocks/>
          </p:cNvSpPr>
          <p:nvPr/>
        </p:nvSpPr>
        <p:spPr>
          <a:xfrm>
            <a:off x="13140206" y="4837470"/>
            <a:ext cx="6829110" cy="536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Empathy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Self-compassion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Self-kindness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Generosity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23452021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AA670-52EF-41B5-9E31-0B2D41285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15" b="15730"/>
          <a:stretch/>
        </p:blipFill>
        <p:spPr>
          <a:xfrm>
            <a:off x="-1" y="-20258"/>
            <a:ext cx="24420010" cy="137362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037E125-C5E5-4494-8EFA-0689350929B9}"/>
              </a:ext>
            </a:extLst>
          </p:cNvPr>
          <p:cNvSpPr txBox="1">
            <a:spLocks/>
          </p:cNvSpPr>
          <p:nvPr/>
        </p:nvSpPr>
        <p:spPr>
          <a:xfrm>
            <a:off x="1931433" y="3192658"/>
            <a:ext cx="10781677" cy="211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Self-Compassion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EF81AB-1637-4445-B723-6D081F8FB355}"/>
              </a:ext>
            </a:extLst>
          </p:cNvPr>
          <p:cNvGrpSpPr/>
          <p:nvPr/>
        </p:nvGrpSpPr>
        <p:grpSpPr>
          <a:xfrm>
            <a:off x="1931431" y="5610980"/>
            <a:ext cx="10781677" cy="2666176"/>
            <a:chOff x="1931431" y="5227522"/>
            <a:chExt cx="10781677" cy="2666176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E747CC0A-1B48-460C-96A8-6EAF74ACE56D}"/>
                </a:ext>
              </a:extLst>
            </p:cNvPr>
            <p:cNvSpPr txBox="1">
              <a:spLocks/>
            </p:cNvSpPr>
            <p:nvPr/>
          </p:nvSpPr>
          <p:spPr>
            <a:xfrm>
              <a:off x="1931431" y="5309417"/>
              <a:ext cx="10781677" cy="25842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t">
              <a:normAutofit/>
            </a:bodyPr>
            <a:lstStyle>
              <a:lvl1pPr marL="63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127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190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254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317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381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444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5080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5715000" marR="0" indent="-635000" algn="l" defTabSz="825500" rtl="0" latinLnBrk="0">
                <a:lnSpc>
                  <a:spcPct val="100000"/>
                </a:lnSpc>
                <a:spcBef>
                  <a:spcPts val="5900"/>
                </a:spcBef>
                <a:spcAft>
                  <a:spcPts val="0"/>
                </a:spcAft>
                <a:buClrTx/>
                <a:buSzPct val="125000"/>
                <a:buFontTx/>
                <a:buChar char="•"/>
                <a:tabLst/>
                <a:defRPr sz="4800" b="0" i="0" u="none" strike="noStrike" cap="none" spc="0" baseline="0">
                  <a:solidFill>
                    <a:srgbClr val="000000"/>
                  </a:solidFill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Warmth			      Acceptance</a:t>
              </a:r>
            </a:p>
            <a:p>
              <a:pPr marL="0" marR="0" lvl="0" indent="0" algn="l" defTabSz="825500" rtl="0" eaLnBrk="1" fontAlgn="auto" latinLnBrk="0" hangingPunct="1">
                <a:lnSpc>
                  <a:spcPct val="100000"/>
                </a:lnSpc>
                <a:spcBef>
                  <a:spcPts val="1900"/>
                </a:spcBef>
                <a:spcAft>
                  <a:spcPts val="0"/>
                </a:spcAft>
                <a:buClr>
                  <a:srgbClr val="FAE232"/>
                </a:buClr>
                <a:buSzPct val="100000"/>
                <a:buNone/>
                <a:tabLst/>
                <a:defRPr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kumimoji="0" lang="en-IN" sz="6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  <a:sym typeface="Helvetica"/>
                </a:rPr>
                <a:t>Common humanity</a:t>
              </a:r>
            </a:p>
          </p:txBody>
        </p:sp>
        <p:pic>
          <p:nvPicPr>
            <p:cNvPr id="9" name="Graphic 8" descr="Grain">
              <a:extLst>
                <a:ext uri="{FF2B5EF4-FFF2-40B4-BE49-F238E27FC236}">
                  <a16:creationId xmlns:a16="http://schemas.microsoft.com/office/drawing/2014/main" id="{11FCA435-905E-4ECF-B85E-F48830097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64530" y="5227522"/>
              <a:ext cx="1188720" cy="1188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69198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AC8C6D60-F665-4D55-94B8-0F9C67958F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10805" r="23173" b="15464"/>
          <a:stretch/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86082A-6DA1-4A7B-95A4-4366969AE97A}"/>
              </a:ext>
            </a:extLst>
          </p:cNvPr>
          <p:cNvSpPr txBox="1">
            <a:spLocks/>
          </p:cNvSpPr>
          <p:nvPr/>
        </p:nvSpPr>
        <p:spPr>
          <a:xfrm>
            <a:off x="12398478" y="1245871"/>
            <a:ext cx="8608133" cy="1503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sym typeface="Helvetica"/>
              </a:rPr>
              <a:t>Benefits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41D5FC9-BDFF-42BA-98F6-3CF10260B202}"/>
              </a:ext>
            </a:extLst>
          </p:cNvPr>
          <p:cNvSpPr txBox="1"/>
          <p:nvPr/>
        </p:nvSpPr>
        <p:spPr>
          <a:xfrm>
            <a:off x="12398477" y="2956966"/>
            <a:ext cx="11258210" cy="93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spcBef>
                <a:spcPts val="1200"/>
              </a:spcBef>
              <a:defRPr sz="4900" b="0" i="1">
                <a:solidFill>
                  <a:srgbClr val="A1C6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900" b="0" i="1" u="none" strike="noStrike" kern="0" cap="none" spc="0" normalizeH="0" baseline="0" noProof="0" dirty="0">
                <a:ln>
                  <a:noFill/>
                </a:ln>
                <a:solidFill>
                  <a:srgbClr val="FAE232"/>
                </a:solidFill>
                <a:effectLst/>
                <a:uLnTx/>
                <a:uFillTx/>
                <a:latin typeface="Helvetica"/>
                <a:sym typeface="Helvetica"/>
              </a:rPr>
              <a:t>Of loving kindness and self-compassion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4841A8-22D0-49E8-9BAE-CF5A7F32896D}"/>
              </a:ext>
            </a:extLst>
          </p:cNvPr>
          <p:cNvSpPr txBox="1">
            <a:spLocks/>
          </p:cNvSpPr>
          <p:nvPr/>
        </p:nvSpPr>
        <p:spPr>
          <a:xfrm>
            <a:off x="12398477" y="4413891"/>
            <a:ext cx="10427716" cy="5755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Increases motivation to make amends, improve on a performance area, or strengthen a weakness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Increases growth mindset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Encourages confronting mistakes without shame or self-deprecation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Enables sustainable self-confidence</a:t>
            </a:r>
          </a:p>
        </p:txBody>
      </p:sp>
    </p:spTree>
    <p:extLst>
      <p:ext uri="{BB962C8B-B14F-4D97-AF65-F5344CB8AC3E}">
        <p14:creationId xmlns:p14="http://schemas.microsoft.com/office/powerpoint/2010/main" val="33834071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rain, vase, water&#10;&#10;Description automatically generated">
            <a:extLst>
              <a:ext uri="{FF2B5EF4-FFF2-40B4-BE49-F238E27FC236}">
                <a16:creationId xmlns:a16="http://schemas.microsoft.com/office/drawing/2014/main" id="{75AD2272-1AEB-4493-B29C-172016CC2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469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119480-80F0-481E-B679-2F5AAD367BF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3253824" y="3784754"/>
            <a:ext cx="17882884" cy="4849292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Giving Yourself </a:t>
            </a:r>
            <a:br>
              <a:rPr lang="en-IN" dirty="0"/>
            </a:br>
            <a:r>
              <a:rPr lang="en-IN" dirty="0"/>
              <a:t>Compassion </a:t>
            </a:r>
            <a:br>
              <a:rPr lang="en-IN" dirty="0"/>
            </a:br>
            <a:r>
              <a:rPr lang="en-IN" sz="7200" dirty="0"/>
              <a:t>for a Difficult Situation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3942513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7933449-ADE0-4E0F-9A76-2B747678E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56" b="4444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99DF2B-FA8F-4A9A-9F09-BE15D72D390F}"/>
              </a:ext>
            </a:extLst>
          </p:cNvPr>
          <p:cNvSpPr txBox="1">
            <a:spLocks/>
          </p:cNvSpPr>
          <p:nvPr/>
        </p:nvSpPr>
        <p:spPr>
          <a:xfrm>
            <a:off x="14295499" y="1413021"/>
            <a:ext cx="8608133" cy="303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sym typeface="Helvetica"/>
              </a:rPr>
              <a:t>Reflective Journaling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0D7CB4C-06B7-4E50-9D42-CFCBBA5BEA41}"/>
              </a:ext>
            </a:extLst>
          </p:cNvPr>
          <p:cNvSpPr txBox="1">
            <a:spLocks/>
          </p:cNvSpPr>
          <p:nvPr/>
        </p:nvSpPr>
        <p:spPr>
          <a:xfrm>
            <a:off x="14295498" y="4444182"/>
            <a:ext cx="8608133" cy="536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In which areas of my life can I be more forgiving?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What would change if I brought more forgiveness to these areas?</a:t>
            </a:r>
          </a:p>
        </p:txBody>
      </p:sp>
    </p:spTree>
    <p:extLst>
      <p:ext uri="{BB962C8B-B14F-4D97-AF65-F5344CB8AC3E}">
        <p14:creationId xmlns:p14="http://schemas.microsoft.com/office/powerpoint/2010/main" val="5579398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ersons hand&#10;&#10;Description automatically generated">
            <a:extLst>
              <a:ext uri="{FF2B5EF4-FFF2-40B4-BE49-F238E27FC236}">
                <a16:creationId xmlns:a16="http://schemas.microsoft.com/office/drawing/2014/main" id="{398FF83E-65A0-443C-9FD7-D39F7517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3" b="5282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5F1281-AA11-4940-B890-E12CC648BAEB}"/>
              </a:ext>
            </a:extLst>
          </p:cNvPr>
          <p:cNvSpPr txBox="1">
            <a:spLocks/>
          </p:cNvSpPr>
          <p:nvPr/>
        </p:nvSpPr>
        <p:spPr>
          <a:xfrm>
            <a:off x="1788867" y="1796480"/>
            <a:ext cx="8608133" cy="180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t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100" b="1" i="0" u="none" strike="noStrike" cap="all" spc="0" baseline="0"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8100" b="1" i="0" u="none" strike="noStrike" kern="0" cap="all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sym typeface="Helvetica"/>
              </a:rPr>
              <a:t>Inner Critic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4F70C4-32F8-4C53-805E-D283C9AF724F}"/>
              </a:ext>
            </a:extLst>
          </p:cNvPr>
          <p:cNvSpPr txBox="1">
            <a:spLocks/>
          </p:cNvSpPr>
          <p:nvPr/>
        </p:nvSpPr>
        <p:spPr>
          <a:xfrm>
            <a:off x="1788866" y="3716596"/>
            <a:ext cx="10196657" cy="8202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Weakness Failure Obstacles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Threats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Mistakes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Judgement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Guilt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Shame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Anger</a:t>
            </a:r>
          </a:p>
          <a:p>
            <a:pPr marL="990600" marR="0" lvl="0" indent="-990600" algn="l" defTabSz="825500" rtl="0" eaLnBrk="1" fontAlgn="auto" latinLnBrk="0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Clr>
                <a:srgbClr val="FAE232"/>
              </a:buClr>
              <a:buSzPct val="100000"/>
              <a:buFontTx/>
              <a:buChar char="๏"/>
              <a:tabLst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IN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Hostility</a:t>
            </a:r>
          </a:p>
        </p:txBody>
      </p:sp>
    </p:spTree>
    <p:extLst>
      <p:ext uri="{BB962C8B-B14F-4D97-AF65-F5344CB8AC3E}">
        <p14:creationId xmlns:p14="http://schemas.microsoft.com/office/powerpoint/2010/main" val="148137263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nature, rain, vase, water&#10;&#10;Description automatically generated">
            <a:extLst>
              <a:ext uri="{FF2B5EF4-FFF2-40B4-BE49-F238E27FC236}">
                <a16:creationId xmlns:a16="http://schemas.microsoft.com/office/drawing/2014/main" id="{D04D3CEF-D260-4A28-96F4-2230CA019A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9" b="4691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99EAF4-8360-4762-946D-589C6B77F2BE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bg1">
                  <a:alpha val="58000"/>
                </a:schemeClr>
              </a:gs>
            </a:gsLst>
            <a:lin ang="162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41" name="Your first 1-minute  mindfulness meditation"/>
          <p:cNvSpPr txBox="1">
            <a:spLocks noGrp="1"/>
          </p:cNvSpPr>
          <p:nvPr>
            <p:ph type="title" idx="4294967295"/>
          </p:nvPr>
        </p:nvSpPr>
        <p:spPr>
          <a:xfrm>
            <a:off x="2792601" y="3732000"/>
            <a:ext cx="18805330" cy="4954800"/>
          </a:xfrm>
          <a:prstGeom prst="rect">
            <a:avLst/>
          </a:prstGeom>
        </p:spPr>
        <p:txBody>
          <a:bodyPr lIns="91439" tIns="91439" rIns="91439" bIns="91439" anchor="ctr">
            <a:noAutofit/>
          </a:bodyPr>
          <a:lstStyle/>
          <a:p>
            <a:pPr defTabSz="1828800">
              <a:lnSpc>
                <a:spcPct val="90000"/>
              </a:lnSpc>
              <a:spcAft>
                <a:spcPts val="3000"/>
              </a:spcAft>
              <a:defRPr sz="10000" b="1" cap="all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IN" sz="7200" dirty="0"/>
              <a:t>Guided Practice: </a:t>
            </a:r>
            <a:br>
              <a:rPr lang="en-IN" sz="7200" dirty="0"/>
            </a:br>
            <a:r>
              <a:rPr lang="en-IN" sz="10000" dirty="0"/>
              <a:t>Identifying</a:t>
            </a:r>
            <a:r>
              <a:rPr lang="en-IN" sz="7200" dirty="0"/>
              <a:t> </a:t>
            </a:r>
            <a:br>
              <a:rPr lang="en-IN" sz="7200" dirty="0"/>
            </a:br>
            <a:r>
              <a:rPr lang="en-IN" sz="7200" dirty="0"/>
              <a:t>the </a:t>
            </a:r>
            <a:br>
              <a:rPr lang="en-IN" sz="7200" dirty="0"/>
            </a:br>
            <a:r>
              <a:rPr lang="en-IN" sz="10000" b="1" cap="all" dirty="0">
                <a:solidFill>
                  <a:srgbClr val="FFFFFF"/>
                </a:solidFill>
                <a:latin typeface="Helvetica"/>
              </a:rPr>
              <a:t>Inner Critic</a:t>
            </a:r>
          </a:p>
        </p:txBody>
      </p:sp>
      <p:sp>
        <p:nvSpPr>
          <p:cNvPr id="142" name="Rectangle 43"/>
          <p:cNvSpPr/>
          <p:nvPr/>
        </p:nvSpPr>
        <p:spPr>
          <a:xfrm>
            <a:off x="2767609" y="3357042"/>
            <a:ext cx="18848782" cy="5630316"/>
          </a:xfrm>
          <a:prstGeom prst="rect">
            <a:avLst/>
          </a:prstGeom>
          <a:ln w="127000" cap="sq">
            <a:solidFill>
              <a:srgbClr val="FFFFFF">
                <a:alpha val="21772"/>
              </a:srgbClr>
            </a:solidFill>
            <a:miter/>
          </a:ln>
        </p:spPr>
        <p:txBody>
          <a:bodyPr tIns="91439" bIns="91439"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Sagona Book"/>
                <a:ea typeface="Sagona Book"/>
                <a:cs typeface="Sagona Book"/>
                <a:sym typeface="Sagona Book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gona Book"/>
              <a:sym typeface="Sagona Book"/>
            </a:endParaRPr>
          </a:p>
        </p:txBody>
      </p:sp>
    </p:spTree>
    <p:extLst>
      <p:ext uri="{BB962C8B-B14F-4D97-AF65-F5344CB8AC3E}">
        <p14:creationId xmlns:p14="http://schemas.microsoft.com/office/powerpoint/2010/main" val="16256071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0000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382</Words>
  <Application>Microsoft Office PowerPoint</Application>
  <PresentationFormat>Custom</PresentationFormat>
  <Paragraphs>78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Garamond</vt:lpstr>
      <vt:lpstr>Helvetica</vt:lpstr>
      <vt:lpstr>Helvetica Neue</vt:lpstr>
      <vt:lpstr>Helvetica Neue Light</vt:lpstr>
      <vt:lpstr>Helvetica Neue Medium</vt:lpstr>
      <vt:lpstr>Sagona Book</vt:lpstr>
      <vt:lpstr>Sagona ExtraLight</vt:lpstr>
      <vt:lpstr>White</vt:lpstr>
      <vt:lpstr>Everyday Mindfulness</vt:lpstr>
      <vt:lpstr>Everyday Mindfulness</vt:lpstr>
      <vt:lpstr>PowerPoint Presentation</vt:lpstr>
      <vt:lpstr>PowerPoint Presentation</vt:lpstr>
      <vt:lpstr>PowerPoint Presentation</vt:lpstr>
      <vt:lpstr>Giving Yourself  Compassion  for a Difficult Situation</vt:lpstr>
      <vt:lpstr>PowerPoint Presentation</vt:lpstr>
      <vt:lpstr>PowerPoint Presentation</vt:lpstr>
      <vt:lpstr>Guided Practice:  Identifying  the  Inner Critic</vt:lpstr>
      <vt:lpstr>PowerPoint Presentation</vt:lpstr>
      <vt:lpstr>Break</vt:lpstr>
      <vt:lpstr>PowerPoint Presentation</vt:lpstr>
      <vt:lpstr>PowerPoint Presentation</vt:lpstr>
      <vt:lpstr>Guided Practice:  Loving Kindness</vt:lpstr>
      <vt:lpstr>PowerPoint Presentation</vt:lpstr>
      <vt:lpstr>PowerPoint Presentation</vt:lpstr>
      <vt:lpstr>PowerPoint Presentation</vt:lpstr>
      <vt:lpstr>Guided Practice:  Steps to self-soothe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Everyday Mindfulness</dc:title>
  <dc:creator>Salman (Raju)</dc:creator>
  <cp:lastModifiedBy>Salman .</cp:lastModifiedBy>
  <cp:revision>36</cp:revision>
  <dcterms:modified xsi:type="dcterms:W3CDTF">2020-09-22T14:53:19Z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3280800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D8.0.8</vt:lpwstr>
  </property>
</Properties>
</file>