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1"/>
  </p:sldMasterIdLst>
  <p:notesMasterIdLst>
    <p:notesMasterId r:id="rId21"/>
  </p:notesMasterIdLst>
  <p:sldIdLst>
    <p:sldId id="256" r:id="rId2"/>
    <p:sldId id="270" r:id="rId3"/>
    <p:sldId id="305" r:id="rId4"/>
    <p:sldId id="276" r:id="rId5"/>
    <p:sldId id="275" r:id="rId6"/>
    <p:sldId id="313" r:id="rId7"/>
    <p:sldId id="307" r:id="rId8"/>
    <p:sldId id="308" r:id="rId9"/>
    <p:sldId id="277" r:id="rId10"/>
    <p:sldId id="292" r:id="rId11"/>
    <p:sldId id="314" r:id="rId12"/>
    <p:sldId id="309" r:id="rId13"/>
    <p:sldId id="311" r:id="rId14"/>
    <p:sldId id="315" r:id="rId15"/>
    <p:sldId id="298" r:id="rId16"/>
    <p:sldId id="316" r:id="rId17"/>
    <p:sldId id="312" r:id="rId18"/>
    <p:sldId id="291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FFD579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73"/>
    <p:restoredTop sz="92807"/>
  </p:normalViewPr>
  <p:slideViewPr>
    <p:cSldViewPr snapToGrid="0" snapToObjects="1">
      <p:cViewPr varScale="1">
        <p:scale>
          <a:sx n="67" d="100"/>
          <a:sy n="67" d="100"/>
        </p:scale>
        <p:origin x="192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3108-BF85-6143-A039-FC38F23E87A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4B30E-B303-E749-8BA9-BF26DFE3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10 seconds to respond to each prompt before clicking to the next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8B19BF0-FAA8-FB44-85B7-34709D8AD9A6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2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2463-6A92-5F4F-BEA8-71361D0098ED}" type="datetime1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9ADD-3832-C840-9EFA-DD3ADF3504B4}" type="datetime1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B441-5AAF-294E-82E7-286B0631D1D9}" type="datetime1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958A1BB-00B2-8146-A00F-9B3E1004B71F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5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DC1-D408-F245-8D91-CAE10D6A4D18}" type="datetime1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44B5-89CC-9546-8F89-9740AA3ACB25}" type="datetime1">
              <a:rPr lang="en-US" smtClean="0"/>
              <a:t>7/20/20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B531-0C27-0048-B639-A2364AD25F20}" type="datetime1">
              <a:rPr lang="en-US" smtClean="0"/>
              <a:t>7/20/20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66F8-FDF1-8448-BD09-5DE21998214F}" type="datetime1">
              <a:rPr lang="en-US" smtClean="0"/>
              <a:t>7/20/20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F133D54-FD98-5444-AA3F-6F0CB53EA431}" type="datetime1">
              <a:rPr lang="en-US" smtClean="0"/>
              <a:t>7/20/20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0C3732-0EA3-5B4A-886B-EDF8461ED122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5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383D3B-9414-E048-8FCD-372C79651B57}" type="datetime1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563F2046-324F-4A85-AD1D-D6C97E967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" r="583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BC9B83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C2271-9ADB-B44C-AE80-AD445A3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34" y="1758150"/>
            <a:ext cx="3729162" cy="33417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Everyday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Mindfulness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with</a:t>
            </a:r>
            <a:br>
              <a:rPr lang="en-US" sz="2000" cap="none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Your Name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A2DD90A1-C848-9B47-9BC2-6D2657EF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05" y="5851907"/>
            <a:ext cx="457200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66652B-B5AD-FE4D-A299-B1CC51A2DCF7}"/>
              </a:ext>
            </a:extLst>
          </p:cNvPr>
          <p:cNvSpPr/>
          <p:nvPr/>
        </p:nvSpPr>
        <p:spPr>
          <a:xfrm>
            <a:off x="1655597" y="548893"/>
            <a:ext cx="1351015" cy="1124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125C582-E6EE-064D-B243-898685F6179F}"/>
              </a:ext>
            </a:extLst>
          </p:cNvPr>
          <p:cNvSpPr txBox="1">
            <a:spLocks/>
          </p:cNvSpPr>
          <p:nvPr/>
        </p:nvSpPr>
        <p:spPr>
          <a:xfrm>
            <a:off x="5143501" y="548893"/>
            <a:ext cx="6571466" cy="127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Session 5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Loving Kindness &amp; Compassion</a:t>
            </a:r>
          </a:p>
        </p:txBody>
      </p:sp>
    </p:spTree>
    <p:extLst>
      <p:ext uri="{BB962C8B-B14F-4D97-AF65-F5344CB8AC3E}">
        <p14:creationId xmlns:p14="http://schemas.microsoft.com/office/powerpoint/2010/main" val="3639899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ird on a beach&#10;&#10;Description automatically generated">
            <a:extLst>
              <a:ext uri="{FF2B5EF4-FFF2-40B4-BE49-F238E27FC236}">
                <a16:creationId xmlns:a16="http://schemas.microsoft.com/office/drawing/2014/main" id="{1F51DA0E-4043-3B4C-A9AA-35ED10D7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solidFill>
            <a:schemeClr val="accent6">
              <a:alpha val="7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C09A5-91F8-6E4E-8DED-BC6D8B06A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87155"/>
            <a:ext cx="11548532" cy="4163884"/>
          </a:xfrm>
        </p:spPr>
        <p:txBody>
          <a:bodyPr anchor="t">
            <a:normAutofit/>
          </a:bodyPr>
          <a:lstStyle/>
          <a:p>
            <a:pPr algn="l"/>
            <a:r>
              <a:rPr lang="en-US" sz="9600" cap="none" spc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64247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3" t="250" r="14529" b="-250"/>
          <a:stretch/>
        </p:blipFill>
        <p:spPr>
          <a:xfrm>
            <a:off x="290888" y="253548"/>
            <a:ext cx="5805112" cy="6400800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Warmth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Acceptance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Care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Soothing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Comfort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Pause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597179-43A9-6A4E-9395-C49AE8DD0123}"/>
              </a:ext>
            </a:extLst>
          </p:cNvPr>
          <p:cNvSpPr txBox="1">
            <a:spLocks/>
          </p:cNvSpPr>
          <p:nvPr/>
        </p:nvSpPr>
        <p:spPr>
          <a:xfrm>
            <a:off x="547847" y="253549"/>
            <a:ext cx="5262403" cy="6400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4800" b="1" dirty="0">
                <a:solidFill>
                  <a:srgbClr val="941651"/>
                </a:solidFill>
              </a:rPr>
              <a:t>Loving Kindness </a:t>
            </a:r>
          </a:p>
          <a:p>
            <a:pPr algn="ctr"/>
            <a:endParaRPr lang="en-US" sz="4800" b="1" dirty="0">
              <a:solidFill>
                <a:srgbClr val="941651"/>
              </a:solidFill>
            </a:endParaRPr>
          </a:p>
          <a:p>
            <a:pPr algn="ctr"/>
            <a:endParaRPr lang="en-US" sz="4800" b="1" dirty="0">
              <a:solidFill>
                <a:srgbClr val="941651"/>
              </a:solidFill>
            </a:endParaRPr>
          </a:p>
          <a:p>
            <a:pPr algn="ctr"/>
            <a:endParaRPr lang="en-US" sz="4800" b="1" dirty="0">
              <a:solidFill>
                <a:srgbClr val="941651"/>
              </a:solidFill>
            </a:endParaRPr>
          </a:p>
          <a:p>
            <a:pPr algn="ctr"/>
            <a:endParaRPr lang="en-US" sz="4800" b="1" dirty="0">
              <a:solidFill>
                <a:srgbClr val="941651"/>
              </a:solidFill>
            </a:endParaRPr>
          </a:p>
          <a:p>
            <a:pPr algn="ctr"/>
            <a:endParaRPr lang="en-US" sz="4800" b="1" dirty="0">
              <a:solidFill>
                <a:srgbClr val="941651"/>
              </a:solidFill>
            </a:endParaRPr>
          </a:p>
          <a:p>
            <a:pPr algn="ctr"/>
            <a:endParaRPr lang="en-US" sz="4800" b="1" dirty="0">
              <a:solidFill>
                <a:srgbClr val="941651"/>
              </a:solidFill>
            </a:endParaRPr>
          </a:p>
          <a:p>
            <a:pPr algn="ctr"/>
            <a:endParaRPr lang="en-US" sz="4800" b="1" dirty="0">
              <a:solidFill>
                <a:srgbClr val="941651"/>
              </a:solidFill>
            </a:endParaRPr>
          </a:p>
          <a:p>
            <a:pPr algn="ctr"/>
            <a:r>
              <a:rPr lang="en-US" sz="4800" b="1" dirty="0">
                <a:solidFill>
                  <a:srgbClr val="941651"/>
                </a:solidFill>
              </a:rPr>
              <a:t>Self-Kindness</a:t>
            </a:r>
          </a:p>
        </p:txBody>
      </p:sp>
    </p:spTree>
    <p:extLst>
      <p:ext uri="{BB962C8B-B14F-4D97-AF65-F5344CB8AC3E}">
        <p14:creationId xmlns:p14="http://schemas.microsoft.com/office/powerpoint/2010/main" val="356021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20" y="8541"/>
            <a:ext cx="12191980" cy="684092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73" y="543698"/>
            <a:ext cx="11335545" cy="581264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700" i="1" dirty="0">
                <a:solidFill>
                  <a:schemeClr val="tx1"/>
                </a:solidFill>
              </a:rPr>
              <a:t>Change</a:t>
            </a:r>
            <a:r>
              <a:rPr lang="en-US" sz="6700" i="1" dirty="0">
                <a:solidFill>
                  <a:srgbClr val="C00000"/>
                </a:solidFill>
              </a:rPr>
              <a:t> the script</a:t>
            </a: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Speak </a:t>
            </a:r>
            <a:r>
              <a:rPr lang="en-US" sz="6000" dirty="0">
                <a:solidFill>
                  <a:srgbClr val="C00000"/>
                </a:solidFill>
              </a:rPr>
              <a:t>loving kindness </a:t>
            </a:r>
            <a:br>
              <a:rPr lang="en-US" sz="6000" dirty="0"/>
            </a:br>
            <a:r>
              <a:rPr lang="en-US" sz="6000" dirty="0"/>
              <a:t>to the inner critic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2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3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Practice: </a:t>
            </a:r>
            <a:br>
              <a:rPr lang="en-US" sz="9600" spc="-100" dirty="0"/>
            </a:br>
            <a:r>
              <a:rPr lang="en-US" sz="6600" spc="-100" dirty="0"/>
              <a:t>Loving Kindness</a:t>
            </a:r>
            <a:endParaRPr lang="en-US" sz="5000" spc="-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203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101" y="321009"/>
            <a:ext cx="4143988" cy="6215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9097"/>
            <a:ext cx="6280826" cy="3537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What are the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similarities and differences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between self-kindness and comfort from external sources?</a:t>
            </a:r>
          </a:p>
          <a:p>
            <a:pPr marL="0" indent="0">
              <a:buNone/>
            </a:pPr>
            <a:r>
              <a:rPr lang="en-US" sz="2400" i="1" dirty="0"/>
              <a:t>Neither is better. Just notice how they are alike and different.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168D2-17CB-C84A-8800-3911FC0D1868}"/>
              </a:ext>
            </a:extLst>
          </p:cNvPr>
          <p:cNvSpPr/>
          <p:nvPr/>
        </p:nvSpPr>
        <p:spPr>
          <a:xfrm>
            <a:off x="7949269" y="1930165"/>
            <a:ext cx="2794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On Loving Kindness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3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itting at sunset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387155"/>
            <a:ext cx="11548532" cy="4163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7200" cap="all" spc="-100" dirty="0">
                <a:solidFill>
                  <a:schemeClr val="bg1"/>
                </a:solidFill>
              </a:rPr>
              <a:t>Empathetic Listening</a:t>
            </a:r>
            <a:br>
              <a:rPr lang="en-US" sz="7200" cap="all" spc="-100" dirty="0">
                <a:solidFill>
                  <a:schemeClr val="bg1"/>
                </a:solidFill>
              </a:rPr>
            </a:br>
            <a:r>
              <a:rPr lang="en-US" sz="5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Ground Rules</a:t>
            </a:r>
            <a:endParaRPr lang="en-US" sz="9600" i="1" cap="all" spc="-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712" y="630936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bg1"/>
                </a:solidFill>
              </a:rPr>
              <a:pPr defTabSz="457200">
                <a:spcAft>
                  <a:spcPts val="600"/>
                </a:spcAft>
              </a:pPr>
              <a:t>15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6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101" y="324384"/>
            <a:ext cx="4143988" cy="6209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Empathetic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9097"/>
            <a:ext cx="6280826" cy="353704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Talk about a current or past challenge in your life.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Talk about someone who is on your mind right now.</a:t>
            </a:r>
          </a:p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Talk about what brought you to this class.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168D2-17CB-C84A-8800-3911FC0D1868}"/>
              </a:ext>
            </a:extLst>
          </p:cNvPr>
          <p:cNvSpPr/>
          <p:nvPr/>
        </p:nvSpPr>
        <p:spPr>
          <a:xfrm>
            <a:off x="7949269" y="1930165"/>
            <a:ext cx="2794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Choose any or all.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Practice: </a:t>
            </a:r>
            <a:br>
              <a:rPr lang="en-US" sz="9600" spc="-100" dirty="0"/>
            </a:br>
            <a:r>
              <a:rPr lang="en-US" sz="6600" spc="-100" dirty="0"/>
              <a:t>Steps to self-soothe</a:t>
            </a:r>
            <a:endParaRPr lang="en-US" sz="5000" spc="-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13802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Closing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Student Workbook practices for this week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Next session is at TIME/DATE/LOCATION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Final announcements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5" r="11861"/>
          <a:stretch/>
        </p:blipFill>
        <p:spPr>
          <a:xfrm>
            <a:off x="7668768" y="228600"/>
            <a:ext cx="4523232" cy="6400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54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AC5456-3602-1D4B-9D8C-E51BD302E1E2}"/>
              </a:ext>
            </a:extLst>
          </p:cNvPr>
          <p:cNvSpPr txBox="1">
            <a:spLocks/>
          </p:cNvSpPr>
          <p:nvPr/>
        </p:nvSpPr>
        <p:spPr>
          <a:xfrm>
            <a:off x="8294816" y="2057401"/>
            <a:ext cx="267593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83000"/>
              </a:lnSpc>
              <a:spcAft>
                <a:spcPts val="600"/>
              </a:spcAft>
            </a:pPr>
            <a:r>
              <a:rPr lang="en-US" sz="4400" cap="all" spc="-100" dirty="0">
                <a:solidFill>
                  <a:schemeClr val="tx1"/>
                </a:solidFill>
              </a:rPr>
              <a:t>Closing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21BA6-075A-C149-8968-8128B8E4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19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B47A4-57B6-8447-B1DE-2C5DA92EA2D1}"/>
              </a:ext>
            </a:extLst>
          </p:cNvPr>
          <p:cNvSpPr/>
          <p:nvPr/>
        </p:nvSpPr>
        <p:spPr>
          <a:xfrm>
            <a:off x="1038590" y="2851919"/>
            <a:ext cx="65925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Wish each other and 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93400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353" b="4249"/>
          <a:stretch/>
        </p:blipFill>
        <p:spPr>
          <a:xfrm>
            <a:off x="240086" y="272598"/>
            <a:ext cx="6063894" cy="6350904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Empathy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Self-compassion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Self-kindness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Generosity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Care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597179-43A9-6A4E-9395-C49AE8DD0123}"/>
              </a:ext>
            </a:extLst>
          </p:cNvPr>
          <p:cNvSpPr txBox="1">
            <a:spLocks/>
          </p:cNvSpPr>
          <p:nvPr/>
        </p:nvSpPr>
        <p:spPr>
          <a:xfrm>
            <a:off x="991299" y="2173925"/>
            <a:ext cx="5009389" cy="2476500"/>
          </a:xfrm>
          <a:prstGeom prst="rect">
            <a:avLst/>
          </a:prstGeom>
          <a:solidFill>
            <a:schemeClr val="tx2">
              <a:lumMod val="10000"/>
              <a:lumOff val="90000"/>
              <a:alpha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</a:rPr>
              <a:t>Loving Kindness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Compassion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4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2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3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15" b="15730"/>
          <a:stretch/>
        </p:blipFill>
        <p:spPr>
          <a:xfrm>
            <a:off x="-1" y="-20257"/>
            <a:ext cx="12191999" cy="6858000"/>
          </a:xfrm>
          <a:prstGeom prst="rect">
            <a:avLst/>
          </a:prstGeom>
        </p:spPr>
      </p:pic>
      <p:sp>
        <p:nvSpPr>
          <p:cNvPr id="66" name="Rectangle 53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" y="738270"/>
            <a:ext cx="12192000" cy="1768079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Self-Compassion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80863F-7B20-F344-81F6-2553C9EDDFF8}"/>
              </a:ext>
            </a:extLst>
          </p:cNvPr>
          <p:cNvSpPr txBox="1">
            <a:spLocks/>
          </p:cNvSpPr>
          <p:nvPr/>
        </p:nvSpPr>
        <p:spPr>
          <a:xfrm>
            <a:off x="0" y="2551338"/>
            <a:ext cx="12192000" cy="2458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Warmth			      Acceptance	</a:t>
            </a:r>
          </a:p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Common humanity</a:t>
            </a:r>
          </a:p>
        </p:txBody>
      </p:sp>
      <p:pic>
        <p:nvPicPr>
          <p:cNvPr id="18" name="Graphic 17" descr="Grain">
            <a:extLst>
              <a:ext uri="{FF2B5EF4-FFF2-40B4-BE49-F238E27FC236}">
                <a16:creationId xmlns:a16="http://schemas.microsoft.com/office/drawing/2014/main" id="{BA5848AF-B762-7145-8FA1-6080E17B3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0180" y="296057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0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696" y="321009"/>
            <a:ext cx="4144798" cy="6215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9097"/>
            <a:ext cx="6280826" cy="4042877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Increases motivation to make amends, improve on a performance area, or strengthen a weakness</a:t>
            </a:r>
          </a:p>
          <a:p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Increases growth mindset</a:t>
            </a:r>
          </a:p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Encourages confronting mistakes without shame or self-deprecation</a:t>
            </a:r>
          </a:p>
          <a:p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Enables sustainable self-confidence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26EAB-1364-1D4A-8ADE-D2C63E1D5DA1}"/>
              </a:ext>
            </a:extLst>
          </p:cNvPr>
          <p:cNvSpPr/>
          <p:nvPr/>
        </p:nvSpPr>
        <p:spPr>
          <a:xfrm>
            <a:off x="6939619" y="1930166"/>
            <a:ext cx="4632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Of loving kindness and self-compassion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000" spc="-1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Giving Yourself </a:t>
            </a:r>
            <a:br>
              <a:rPr lang="en-US" sz="7200" spc="-100" dirty="0"/>
            </a:br>
            <a:r>
              <a:rPr lang="en-US" sz="8000" i="1" spc="-100" dirty="0">
                <a:solidFill>
                  <a:srgbClr val="FFC000"/>
                </a:solidFill>
              </a:rPr>
              <a:t>Compassion</a:t>
            </a:r>
            <a:r>
              <a:rPr lang="en-US" sz="7200" spc="-100" dirty="0"/>
              <a:t> </a:t>
            </a:r>
            <a:br>
              <a:rPr lang="en-US" sz="7200" spc="-100" dirty="0"/>
            </a:br>
            <a:r>
              <a:rPr lang="en-US" sz="4000" spc="-1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for a Difficult Situation</a:t>
            </a:r>
            <a:endParaRPr lang="en-US" sz="5400" spc="-1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5177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101" y="321009"/>
            <a:ext cx="4143988" cy="6215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Reflective Journaling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9097"/>
            <a:ext cx="6280826" cy="353704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 which areas of my life can I be more forgiving?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would  change if I brought more forgiveness to these areas?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3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13356" y="10"/>
            <a:ext cx="4565288" cy="6857989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424" y="166618"/>
            <a:ext cx="6824958" cy="11157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 dirty="0">
                <a:solidFill>
                  <a:schemeClr val="bg1"/>
                </a:solidFill>
              </a:rPr>
              <a:t>Inner C</a:t>
            </a:r>
            <a:r>
              <a:rPr lang="en-US" sz="6800" cap="all" spc="-100" dirty="0"/>
              <a:t>ritic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BDD7AA-7B5F-ED49-AF3E-4100B290AD34}"/>
              </a:ext>
            </a:extLst>
          </p:cNvPr>
          <p:cNvSpPr txBox="1">
            <a:spLocks/>
          </p:cNvSpPr>
          <p:nvPr/>
        </p:nvSpPr>
        <p:spPr>
          <a:xfrm>
            <a:off x="8518318" y="945110"/>
            <a:ext cx="3412479" cy="4975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Weakness Failure Obstacles</a:t>
            </a:r>
          </a:p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Threats</a:t>
            </a:r>
          </a:p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Mistakes</a:t>
            </a:r>
          </a:p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Judgement</a:t>
            </a:r>
          </a:p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Guilt</a:t>
            </a:r>
          </a:p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Shame</a:t>
            </a:r>
          </a:p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Anger</a:t>
            </a:r>
          </a:p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Hostility</a:t>
            </a:r>
          </a:p>
        </p:txBody>
      </p:sp>
    </p:spTree>
    <p:extLst>
      <p:ext uri="{BB962C8B-B14F-4D97-AF65-F5344CB8AC3E}">
        <p14:creationId xmlns:p14="http://schemas.microsoft.com/office/powerpoint/2010/main" val="1459513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Journaling Exercise</a:t>
            </a:r>
            <a:br>
              <a:rPr lang="en-US" sz="9600" spc="-100" dirty="0"/>
            </a:br>
            <a:r>
              <a:rPr lang="en-US" sz="6000" spc="-100" dirty="0"/>
              <a:t>Identifying</a:t>
            </a:r>
            <a:r>
              <a:rPr lang="en-US" sz="7200" spc="-100" dirty="0"/>
              <a:t> </a:t>
            </a:r>
            <a:br>
              <a:rPr lang="en-US" sz="7200" spc="-100" dirty="0"/>
            </a:br>
            <a:r>
              <a:rPr lang="en-US" sz="4400" spc="-100" dirty="0"/>
              <a:t>the</a:t>
            </a:r>
            <a:r>
              <a:rPr lang="en-US" sz="7200" spc="-100" dirty="0"/>
              <a:t> </a:t>
            </a:r>
            <a:br>
              <a:rPr lang="en-US" sz="7200" spc="-100" dirty="0"/>
            </a:br>
            <a:r>
              <a:rPr lang="en-US" sz="6000" spc="-100" dirty="0">
                <a:solidFill>
                  <a:srgbClr val="FFC000"/>
                </a:solidFill>
              </a:rPr>
              <a:t>Inner Critic</a:t>
            </a:r>
            <a:endParaRPr lang="en-US" sz="5400" spc="-100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67345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797648"/>
            <a:ext cx="6281928" cy="542027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 what areas do you hear the inner critic most loudly?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What does the Inner Critic sound like? What does it say?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With a partner, share 1 and 2. When does the Inner Critic motivate, inspire, or support?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How would a loving friend respond to your Inner Critic?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What if we replaced the Inner Critic with that friend?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37371" y="336004"/>
            <a:ext cx="4124416" cy="61859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23C24"/>
      </a:dk2>
      <a:lt2>
        <a:srgbClr val="E2E6E8"/>
      </a:lt2>
      <a:accent1>
        <a:srgbClr val="BC9B83"/>
      </a:accent1>
      <a:accent2>
        <a:srgbClr val="ABA175"/>
      </a:accent2>
      <a:accent3>
        <a:srgbClr val="9BA57D"/>
      </a:accent3>
      <a:accent4>
        <a:srgbClr val="88AC75"/>
      </a:accent4>
      <a:accent5>
        <a:srgbClr val="81AC85"/>
      </a:accent5>
      <a:accent6>
        <a:srgbClr val="77AE92"/>
      </a:accent6>
      <a:hlink>
        <a:srgbClr val="5A86A6"/>
      </a:hlink>
      <a:folHlink>
        <a:srgbClr val="828282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406</Words>
  <Application>Microsoft Macintosh PowerPoint</Application>
  <PresentationFormat>Widescreen</PresentationFormat>
  <Paragraphs>96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Garamond</vt:lpstr>
      <vt:lpstr>Sagona Book</vt:lpstr>
      <vt:lpstr>Sagona ExtraLight</vt:lpstr>
      <vt:lpstr>SavonVTI</vt:lpstr>
      <vt:lpstr>Everyday Mindfulness  with Your Name</vt:lpstr>
      <vt:lpstr>Empathy Self-compassion Self-kindness Generosity Care</vt:lpstr>
      <vt:lpstr>Self-Compassion</vt:lpstr>
      <vt:lpstr>Benefits</vt:lpstr>
      <vt:lpstr>Giving Yourself  Compassion  for a Difficult Situation</vt:lpstr>
      <vt:lpstr>Reflective Journaling</vt:lpstr>
      <vt:lpstr>Inner Critic</vt:lpstr>
      <vt:lpstr>Guided Journaling Exercise Identifying  the  Inner Critic</vt:lpstr>
      <vt:lpstr>PowerPoint Presentation</vt:lpstr>
      <vt:lpstr>Break</vt:lpstr>
      <vt:lpstr>Warmth Acceptance Care Soothing Comfort Pause</vt:lpstr>
      <vt:lpstr>Change the script      Speak loving kindness  to the inner critic</vt:lpstr>
      <vt:lpstr>Guided Practice:  Loving Kindness</vt:lpstr>
      <vt:lpstr>Reflection</vt:lpstr>
      <vt:lpstr>Empathetic Listening Ground Rules</vt:lpstr>
      <vt:lpstr>Empathetic Listening</vt:lpstr>
      <vt:lpstr>Guided Practice:  Steps to self-soothe</vt:lpstr>
      <vt:lpstr>Closing Notes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  with Your Name</dc:title>
  <dc:creator>Melody Gee</dc:creator>
  <cp:lastModifiedBy>Melody Gee</cp:lastModifiedBy>
  <cp:revision>10</cp:revision>
  <dcterms:created xsi:type="dcterms:W3CDTF">2020-07-20T11:59:31Z</dcterms:created>
  <dcterms:modified xsi:type="dcterms:W3CDTF">2020-07-20T12:15:40Z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1167961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