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24" r:id="rId4"/>
    <p:sldId id="307" r:id="rId5"/>
    <p:sldId id="321" r:id="rId6"/>
    <p:sldId id="289" r:id="rId7"/>
    <p:sldId id="309" r:id="rId8"/>
    <p:sldId id="308" r:id="rId9"/>
    <p:sldId id="311" r:id="rId10"/>
    <p:sldId id="312" r:id="rId11"/>
    <p:sldId id="313" r:id="rId12"/>
    <p:sldId id="314" r:id="rId13"/>
    <p:sldId id="315" r:id="rId14"/>
    <p:sldId id="322" r:id="rId15"/>
    <p:sldId id="317" r:id="rId16"/>
    <p:sldId id="323" r:id="rId17"/>
    <p:sldId id="319" r:id="rId18"/>
    <p:sldId id="320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man ." initials="S." lastIdx="2" clrIdx="0">
    <p:extLst>
      <p:ext uri="{19B8F6BF-5375-455C-9EA6-DF929625EA0E}">
        <p15:presenceInfo xmlns:p15="http://schemas.microsoft.com/office/powerpoint/2012/main" userId="1d98c7a5c34cf6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E232"/>
    <a:srgbClr val="A1C62B"/>
    <a:srgbClr val="9A8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34" y="258"/>
      </p:cViewPr>
      <p:guideLst>
        <p:guide orient="horz" pos="4320"/>
        <p:guide pos="76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1692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Give students 10 seconds to respond to each prompt before clicking to the next one.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632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6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BFBFBF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7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262626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133600" y="1285188"/>
            <a:ext cx="20116800" cy="2743201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7200">
                <a:solidFill>
                  <a:srgbClr val="262626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2133600" y="4206240"/>
            <a:ext cx="20116800" cy="7699249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65759" indent="-365759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1pPr>
            <a:lvl2pPr marL="701039" indent="-426719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2pPr>
            <a:lvl3pPr marL="101415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3pPr>
            <a:lvl4pPr marL="128847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4pPr>
            <a:lvl5pPr marL="156279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404040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48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49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2133600" y="1285188"/>
            <a:ext cx="20116800" cy="2743201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7200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2133600" y="4206240"/>
            <a:ext cx="20116800" cy="7699249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65759" indent="-365759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701039" indent="-426719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101415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128847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156279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0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1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0" name="Rectangle 9"/>
          <p:cNvSpPr/>
          <p:nvPr/>
        </p:nvSpPr>
        <p:spPr>
          <a:xfrm>
            <a:off x="2615739" y="2535460"/>
            <a:ext cx="19152525" cy="8615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rotWithShape="0">
              <a:srgbClr val="000000">
                <a:alpha val="66000"/>
              </a:srgbClr>
            </a:outerShdw>
          </a:effectLst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1" name="Rectangle 10"/>
          <p:cNvSpPr/>
          <p:nvPr/>
        </p:nvSpPr>
        <p:spPr>
          <a:xfrm>
            <a:off x="2895601" y="2823229"/>
            <a:ext cx="18592801" cy="8069542"/>
          </a:xfrm>
          <a:prstGeom prst="rect">
            <a:avLst/>
          </a:prstGeom>
          <a:ln w="12700" cap="sq">
            <a:solidFill>
              <a:srgbClr val="404040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2" name="Rectangle 14"/>
          <p:cNvSpPr/>
          <p:nvPr/>
        </p:nvSpPr>
        <p:spPr>
          <a:xfrm>
            <a:off x="10271759" y="2535459"/>
            <a:ext cx="3840481" cy="1463042"/>
          </a:xfrm>
          <a:prstGeom prst="rect">
            <a:avLst/>
          </a:prstGeom>
          <a:solidFill>
            <a:srgbClr val="BC9B83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grpSp>
        <p:nvGrpSpPr>
          <p:cNvPr id="76" name="Group 6"/>
          <p:cNvGrpSpPr/>
          <p:nvPr/>
        </p:nvGrpSpPr>
        <p:grpSpPr>
          <a:xfrm>
            <a:off x="10500359" y="2535459"/>
            <a:ext cx="3383282" cy="1231869"/>
            <a:chOff x="0" y="0"/>
            <a:chExt cx="3383280" cy="1231868"/>
          </a:xfrm>
        </p:grpSpPr>
        <p:sp>
          <p:nvSpPr>
            <p:cNvPr id="73" name="Straight Connector 16"/>
            <p:cNvSpPr/>
            <p:nvPr/>
          </p:nvSpPr>
          <p:spPr>
            <a:xfrm flipH="1">
              <a:off x="-1" y="-1"/>
              <a:ext cx="1" cy="1225297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74" name="Straight Connector 17"/>
            <p:cNvSpPr/>
            <p:nvPr/>
          </p:nvSpPr>
          <p:spPr>
            <a:xfrm>
              <a:off x="3383280" y="-1"/>
              <a:ext cx="1" cy="1225297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75" name="Straight Connector 18"/>
            <p:cNvSpPr/>
            <p:nvPr/>
          </p:nvSpPr>
          <p:spPr>
            <a:xfrm>
              <a:off x="0" y="1231868"/>
              <a:ext cx="3383280" cy="1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</p:grp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3258206" y="4489660"/>
            <a:ext cx="17867592" cy="4874465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83000"/>
              </a:lnSpc>
              <a:defRPr sz="13600" cap="all" spc="-200">
                <a:solidFill>
                  <a:srgbClr val="262626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58201" y="9364123"/>
            <a:ext cx="17873693" cy="914403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0" indent="4572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0" indent="9144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0" indent="13716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0" indent="18288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704200" y="10387836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262626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7" name="Rectangle 9"/>
          <p:cNvSpPr/>
          <p:nvPr/>
        </p:nvSpPr>
        <p:spPr>
          <a:xfrm>
            <a:off x="2615739" y="2535460"/>
            <a:ext cx="19152525" cy="86159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01600" rotWithShape="0">
              <a:srgbClr val="000000">
                <a:alpha val="66000"/>
              </a:srgbClr>
            </a:outerShdw>
          </a:effectLst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8" name="Rectangle 10"/>
          <p:cNvSpPr/>
          <p:nvPr/>
        </p:nvSpPr>
        <p:spPr>
          <a:xfrm>
            <a:off x="2895601" y="2823229"/>
            <a:ext cx="18592801" cy="8069542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9" name="Rectangle 14"/>
          <p:cNvSpPr/>
          <p:nvPr/>
        </p:nvSpPr>
        <p:spPr>
          <a:xfrm>
            <a:off x="10271759" y="2535459"/>
            <a:ext cx="3840481" cy="1463042"/>
          </a:xfrm>
          <a:prstGeom prst="rect">
            <a:avLst/>
          </a:prstGeom>
          <a:solidFill>
            <a:srgbClr val="BC9B83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grpSp>
        <p:nvGrpSpPr>
          <p:cNvPr id="93" name="Group 6"/>
          <p:cNvGrpSpPr/>
          <p:nvPr/>
        </p:nvGrpSpPr>
        <p:grpSpPr>
          <a:xfrm>
            <a:off x="10500359" y="2535459"/>
            <a:ext cx="3383282" cy="1231869"/>
            <a:chOff x="0" y="0"/>
            <a:chExt cx="3383280" cy="1231868"/>
          </a:xfrm>
        </p:grpSpPr>
        <p:sp>
          <p:nvSpPr>
            <p:cNvPr id="90" name="Straight Connector 16"/>
            <p:cNvSpPr/>
            <p:nvPr/>
          </p:nvSpPr>
          <p:spPr>
            <a:xfrm flipH="1">
              <a:off x="-1" y="-1"/>
              <a:ext cx="1" cy="1225297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91" name="Straight Connector 17"/>
            <p:cNvSpPr/>
            <p:nvPr/>
          </p:nvSpPr>
          <p:spPr>
            <a:xfrm>
              <a:off x="3383280" y="-1"/>
              <a:ext cx="1" cy="1225297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92" name="Straight Connector 18"/>
            <p:cNvSpPr/>
            <p:nvPr/>
          </p:nvSpPr>
          <p:spPr>
            <a:xfrm>
              <a:off x="0" y="1231868"/>
              <a:ext cx="3383280" cy="1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</p:grpSp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3258206" y="4489660"/>
            <a:ext cx="17867592" cy="4874465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83000"/>
              </a:lnSpc>
              <a:defRPr sz="13600" cap="all" spc="-200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58201" y="9364123"/>
            <a:ext cx="17873693" cy="914403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0" indent="4572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0" indent="9144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0" indent="13716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0" indent="18288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704200" y="10387836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6A5445AD-DDAC-441A-AA79-02E0C13758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6"/>
          <a:stretch/>
        </p:blipFill>
        <p:spPr>
          <a:xfrm flipH="1">
            <a:off x="0" y="0"/>
            <a:ext cx="24384000" cy="13716000"/>
          </a:xfrm>
          <a:prstGeom prst="rect">
            <a:avLst/>
          </a:prstGeom>
        </p:spPr>
      </p:pic>
      <p:sp>
        <p:nvSpPr>
          <p:cNvPr id="106" name="Rectangle 41"/>
          <p:cNvSpPr/>
          <p:nvPr/>
        </p:nvSpPr>
        <p:spPr>
          <a:xfrm>
            <a:off x="0" y="0"/>
            <a:ext cx="9324420" cy="13716000"/>
          </a:xfrm>
          <a:prstGeom prst="rect">
            <a:avLst/>
          </a:prstGeom>
          <a:solidFill>
            <a:srgbClr val="425021">
              <a:alpha val="56915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07" name="Rectangle 43"/>
          <p:cNvSpPr/>
          <p:nvPr/>
        </p:nvSpPr>
        <p:spPr>
          <a:xfrm>
            <a:off x="327954" y="329183"/>
            <a:ext cx="8668512" cy="13057634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08" name="Subtitle 2"/>
          <p:cNvSpPr txBox="1"/>
          <p:nvPr/>
        </p:nvSpPr>
        <p:spPr>
          <a:xfrm>
            <a:off x="11373281" y="1097785"/>
            <a:ext cx="10961855" cy="254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1828800">
              <a:defRPr sz="6500" b="0" cap="all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FFFFFF"/>
                </a:solidFill>
              </a:rPr>
              <a:t>Session </a:t>
            </a:r>
            <a:r>
              <a:rPr lang="en-US" dirty="0">
                <a:solidFill>
                  <a:srgbClr val="FFFFFF"/>
                </a:solidFill>
              </a:rPr>
              <a:t>4</a:t>
            </a:r>
            <a:endParaRPr dirty="0">
              <a:solidFill>
                <a:srgbClr val="FFFFFF"/>
              </a:solidFill>
            </a:endParaRPr>
          </a:p>
          <a:p>
            <a:pPr defTabSz="1828800">
              <a:defRPr sz="6500" b="0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>
                <a:solidFill>
                  <a:srgbClr val="FFFFFF"/>
                </a:solidFill>
              </a:rPr>
              <a:t>Being with What’s Difficult</a:t>
            </a:r>
          </a:p>
        </p:txBody>
      </p:sp>
      <p:sp>
        <p:nvSpPr>
          <p:cNvPr id="109" name="Everyday Mindfulness"/>
          <p:cNvSpPr txBox="1">
            <a:spLocks noGrp="1"/>
          </p:cNvSpPr>
          <p:nvPr>
            <p:ph type="title" idx="4294967295"/>
          </p:nvPr>
        </p:nvSpPr>
        <p:spPr>
          <a:xfrm>
            <a:off x="954068" y="4786300"/>
            <a:ext cx="7458324" cy="2249215"/>
          </a:xfrm>
          <a:prstGeom prst="rect">
            <a:avLst/>
          </a:prstGeom>
        </p:spPr>
        <p:txBody>
          <a:bodyPr lIns="91439" tIns="91439" rIns="91439" bIns="91439" anchor="t"/>
          <a:lstStyle/>
          <a:p>
            <a:pPr defTabSz="1828800">
              <a:lnSpc>
                <a:spcPct val="70000"/>
              </a:lnSpc>
              <a:defRPr sz="7200" cap="all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Everyday</a:t>
            </a:r>
            <a:br>
              <a:rPr b="1">
                <a:latin typeface="Helvetica"/>
                <a:ea typeface="Helvetica"/>
                <a:cs typeface="Helvetica"/>
                <a:sym typeface="Helvetica"/>
              </a:rPr>
            </a:br>
            <a:r>
              <a:rPr b="1">
                <a:latin typeface="Helvetica"/>
                <a:ea typeface="Helvetica"/>
                <a:cs typeface="Helvetica"/>
                <a:sym typeface="Helvetica"/>
              </a:rPr>
              <a:t>Mindfulness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78" y="11604560"/>
            <a:ext cx="4214664" cy="1231869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with Your Name"/>
          <p:cNvSpPr txBox="1"/>
          <p:nvPr/>
        </p:nvSpPr>
        <p:spPr>
          <a:xfrm>
            <a:off x="1835404" y="7949913"/>
            <a:ext cx="569565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28800">
              <a:defRPr sz="7400" b="0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200" cap="none"/>
              <a:t>with</a:t>
            </a:r>
            <a:br>
              <a:rPr sz="4200" cap="none"/>
            </a:br>
            <a:r>
              <a:rPr sz="4200" cap="none"/>
              <a:t>Your Name</a:t>
            </a:r>
          </a:p>
        </p:txBody>
      </p:sp>
      <p:grpSp>
        <p:nvGrpSpPr>
          <p:cNvPr id="114" name="Rectangle 11"/>
          <p:cNvGrpSpPr/>
          <p:nvPr/>
        </p:nvGrpSpPr>
        <p:grpSpPr>
          <a:xfrm>
            <a:off x="3079071" y="1097785"/>
            <a:ext cx="3166276" cy="2249216"/>
            <a:chOff x="0" y="0"/>
            <a:chExt cx="3166274" cy="2249214"/>
          </a:xfrm>
        </p:grpSpPr>
        <p:sp>
          <p:nvSpPr>
            <p:cNvPr id="112" name="Rectangle"/>
            <p:cNvSpPr/>
            <p:nvPr/>
          </p:nvSpPr>
          <p:spPr>
            <a:xfrm>
              <a:off x="0" y="0"/>
              <a:ext cx="3166275" cy="2249215"/>
            </a:xfrm>
            <a:prstGeom prst="rect">
              <a:avLst/>
            </a:prstGeom>
            <a:noFill/>
            <a:ln w="25400" cap="rnd">
              <a:solidFill>
                <a:srgbClr val="FFFFF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113" name="Your Logo"/>
            <p:cNvSpPr/>
            <p:nvPr/>
          </p:nvSpPr>
          <p:spPr>
            <a:xfrm>
              <a:off x="232122" y="1124607"/>
              <a:ext cx="270203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lvl1pPr>
            </a:lstStyle>
            <a:p>
              <a:r>
                <a:t>Your Logo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FC54DD1-BD35-42A8-9061-5FEBA8ABB72E}"/>
              </a:ext>
            </a:extLst>
          </p:cNvPr>
          <p:cNvGrpSpPr/>
          <p:nvPr/>
        </p:nvGrpSpPr>
        <p:grpSpPr>
          <a:xfrm>
            <a:off x="-1" y="0"/>
            <a:ext cx="24384001" cy="13716000"/>
            <a:chOff x="-1" y="0"/>
            <a:chExt cx="24384001" cy="13716000"/>
          </a:xfrm>
        </p:grpSpPr>
        <p:pic>
          <p:nvPicPr>
            <p:cNvPr id="2" name="Picture 1" descr="A close up of a flower&#10;&#10;Description automatically generated">
              <a:extLst>
                <a:ext uri="{FF2B5EF4-FFF2-40B4-BE49-F238E27FC236}">
                  <a16:creationId xmlns:a16="http://schemas.microsoft.com/office/drawing/2014/main" id="{E3F067F1-8F95-400B-A2E0-A9CA03424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877" r="2144"/>
            <a:stretch/>
          </p:blipFill>
          <p:spPr>
            <a:xfrm flipH="1">
              <a:off x="8710594" y="0"/>
              <a:ext cx="15673406" cy="13716000"/>
            </a:xfrm>
            <a:prstGeom prst="rect">
              <a:avLst/>
            </a:prstGeom>
          </p:spPr>
        </p:pic>
        <p:pic>
          <p:nvPicPr>
            <p:cNvPr id="6" name="Picture 5" descr="A close up of a flower&#10;&#10;Description automatically generated">
              <a:extLst>
                <a:ext uri="{FF2B5EF4-FFF2-40B4-BE49-F238E27FC236}">
                  <a16:creationId xmlns:a16="http://schemas.microsoft.com/office/drawing/2014/main" id="{816FD7FF-464F-4988-B381-7CBA88293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174" r="-1"/>
            <a:stretch/>
          </p:blipFill>
          <p:spPr>
            <a:xfrm flipH="1">
              <a:off x="-1" y="0"/>
              <a:ext cx="11326761" cy="13716000"/>
            </a:xfrm>
            <a:prstGeom prst="rect">
              <a:avLst/>
            </a:prstGeom>
          </p:spPr>
        </p:pic>
      </p:grpSp>
      <p:sp>
        <p:nvSpPr>
          <p:cNvPr id="128" name="Welcome"/>
          <p:cNvSpPr txBox="1">
            <a:spLocks noGrp="1"/>
          </p:cNvSpPr>
          <p:nvPr>
            <p:ph type="title" idx="4294967295"/>
          </p:nvPr>
        </p:nvSpPr>
        <p:spPr>
          <a:xfrm>
            <a:off x="1515535" y="4783548"/>
            <a:ext cx="13970271" cy="4979883"/>
          </a:xfrm>
          <a:prstGeom prst="rect">
            <a:avLst/>
          </a:prstGeom>
        </p:spPr>
        <p:txBody>
          <a:bodyPr lIns="91439" tIns="91439" rIns="91439" bIns="91439" anchor="t">
            <a:normAutofit/>
          </a:bodyPr>
          <a:lstStyle>
            <a:lvl1pPr algn="l" defTabSz="1828800">
              <a:lnSpc>
                <a:spcPct val="70000"/>
              </a:lnSpc>
              <a:defRPr sz="16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IN" sz="13000" dirty="0"/>
              <a:t>Break</a:t>
            </a:r>
            <a:endParaRPr sz="13000" dirty="0"/>
          </a:p>
        </p:txBody>
      </p:sp>
    </p:spTree>
    <p:extLst>
      <p:ext uri="{BB962C8B-B14F-4D97-AF65-F5344CB8AC3E}">
        <p14:creationId xmlns:p14="http://schemas.microsoft.com/office/powerpoint/2010/main" val="156677513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2758CE-9443-48B9-8D23-7780184A4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91" r="9091"/>
          <a:stretch/>
        </p:blipFill>
        <p:spPr>
          <a:xfrm>
            <a:off x="20" y="10"/>
            <a:ext cx="24383978" cy="13715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6D45FF-D350-4078-8261-78CD83230658}"/>
              </a:ext>
            </a:extLst>
          </p:cNvPr>
          <p:cNvSpPr/>
          <p:nvPr/>
        </p:nvSpPr>
        <p:spPr>
          <a:xfrm>
            <a:off x="0" y="0"/>
            <a:ext cx="24383304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3E78FF-7275-4206-AEFA-E6ADC45C984B}"/>
              </a:ext>
            </a:extLst>
          </p:cNvPr>
          <p:cNvSpPr txBox="1">
            <a:spLocks/>
          </p:cNvSpPr>
          <p:nvPr/>
        </p:nvSpPr>
        <p:spPr>
          <a:xfrm>
            <a:off x="12915901" y="3646786"/>
            <a:ext cx="8096249" cy="3077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There will </a:t>
            </a:r>
            <a:b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</a:b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always be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22BF8F8-0FCC-4331-8C13-EC95B7A96C5E}"/>
              </a:ext>
            </a:extLst>
          </p:cNvPr>
          <p:cNvSpPr txBox="1">
            <a:spLocks/>
          </p:cNvSpPr>
          <p:nvPr/>
        </p:nvSpPr>
        <p:spPr>
          <a:xfrm>
            <a:off x="12915900" y="7265154"/>
            <a:ext cx="8096250" cy="3688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1C62B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Stress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1C62B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Pain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1C62B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6000" dirty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U</a:t>
            </a:r>
            <a:r>
              <a:rPr kumimoji="0" lang="en-IN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npleasant</a:t>
            </a:r>
            <a:r>
              <a:rPr kumimoji="0" lang="en-IN" sz="6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ness</a:t>
            </a:r>
          </a:p>
        </p:txBody>
      </p:sp>
    </p:spTree>
    <p:extLst>
      <p:ext uri="{BB962C8B-B14F-4D97-AF65-F5344CB8AC3E}">
        <p14:creationId xmlns:p14="http://schemas.microsoft.com/office/powerpoint/2010/main" val="42649994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53A792-1F29-4776-A25B-3FA090BD502E}"/>
              </a:ext>
            </a:extLst>
          </p:cNvPr>
          <p:cNvGrpSpPr/>
          <p:nvPr/>
        </p:nvGrpSpPr>
        <p:grpSpPr>
          <a:xfrm>
            <a:off x="-38225" y="0"/>
            <a:ext cx="24422225" cy="13716000"/>
            <a:chOff x="-38225" y="0"/>
            <a:chExt cx="24422225" cy="1371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25FDB7A-B249-438F-9EBD-48B7116B51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0450" r="31649"/>
            <a:stretch/>
          </p:blipFill>
          <p:spPr>
            <a:xfrm>
              <a:off x="-38225" y="0"/>
              <a:ext cx="13960092" cy="13716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7B39C17-9B72-41B0-80A2-5B1573595D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7195" t="10450" r="32631"/>
            <a:stretch/>
          </p:blipFill>
          <p:spPr>
            <a:xfrm>
              <a:off x="9601200" y="0"/>
              <a:ext cx="14782800" cy="13716000"/>
            </a:xfrm>
            <a:prstGeom prst="rect">
              <a:avLst/>
            </a:prstGeom>
          </p:spPr>
        </p:pic>
      </p:grpSp>
      <p:sp>
        <p:nvSpPr>
          <p:cNvPr id="6" name="Welcome">
            <a:extLst>
              <a:ext uri="{FF2B5EF4-FFF2-40B4-BE49-F238E27FC236}">
                <a16:creationId xmlns:a16="http://schemas.microsoft.com/office/drawing/2014/main" id="{17FC4978-4806-4A47-9FB5-C83D264D1F3B}"/>
              </a:ext>
            </a:extLst>
          </p:cNvPr>
          <p:cNvSpPr txBox="1">
            <a:spLocks/>
          </p:cNvSpPr>
          <p:nvPr/>
        </p:nvSpPr>
        <p:spPr>
          <a:xfrm>
            <a:off x="11785329" y="3738256"/>
            <a:ext cx="10927188" cy="497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18288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IN" sz="13000" dirty="0">
                <a:solidFill>
                  <a:schemeClr val="tx1"/>
                </a:solidFill>
              </a:rPr>
              <a:t>The </a:t>
            </a:r>
          </a:p>
          <a:p>
            <a:pPr hangingPunct="1"/>
            <a:r>
              <a:rPr lang="en-IN" sz="13000" dirty="0">
                <a:solidFill>
                  <a:schemeClr val="tx1"/>
                </a:solidFill>
              </a:rPr>
              <a:t>Unwanted Guest</a:t>
            </a:r>
          </a:p>
        </p:txBody>
      </p:sp>
    </p:spTree>
    <p:extLst>
      <p:ext uri="{BB962C8B-B14F-4D97-AF65-F5344CB8AC3E}">
        <p14:creationId xmlns:p14="http://schemas.microsoft.com/office/powerpoint/2010/main" val="23576878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7A332C5-8163-4FF7-A2E9-82B7D6C96603}"/>
              </a:ext>
            </a:extLst>
          </p:cNvPr>
          <p:cNvGrpSpPr/>
          <p:nvPr/>
        </p:nvGrpSpPr>
        <p:grpSpPr>
          <a:xfrm>
            <a:off x="0" y="0"/>
            <a:ext cx="24384000" cy="13716000"/>
            <a:chOff x="1752599" y="0"/>
            <a:chExt cx="24384000" cy="1371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6750E31-80CB-4DD4-8D75-7E44505004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417" t="8512" r="-12"/>
            <a:stretch/>
          </p:blipFill>
          <p:spPr>
            <a:xfrm>
              <a:off x="1752599" y="0"/>
              <a:ext cx="19072123" cy="13716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4ADDBCD-9267-481E-9289-3C36C6799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6638" t="8512" r="-12"/>
            <a:stretch/>
          </p:blipFill>
          <p:spPr>
            <a:xfrm>
              <a:off x="15957754" y="0"/>
              <a:ext cx="10178845" cy="13716000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0621DCF-5D11-4DC7-99C5-D30809FEA21B}"/>
              </a:ext>
            </a:extLst>
          </p:cNvPr>
          <p:cNvSpPr txBox="1">
            <a:spLocks/>
          </p:cNvSpPr>
          <p:nvPr/>
        </p:nvSpPr>
        <p:spPr>
          <a:xfrm>
            <a:off x="15209430" y="2293888"/>
            <a:ext cx="7725385" cy="7269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IN" cap="none" dirty="0">
                <a:solidFill>
                  <a:schemeClr val="tx1"/>
                </a:solidFill>
              </a:rPr>
              <a:t>How can we lessen </a:t>
            </a:r>
            <a:br>
              <a:rPr lang="en-IN" cap="none" dirty="0">
                <a:solidFill>
                  <a:schemeClr val="tx1"/>
                </a:solidFill>
              </a:rPr>
            </a:br>
            <a:r>
              <a:rPr lang="en-IN" cap="none" dirty="0">
                <a:solidFill>
                  <a:schemeClr val="tx1"/>
                </a:solidFill>
              </a:rPr>
              <a:t>our resistance </a:t>
            </a:r>
            <a:br>
              <a:rPr lang="en-IN" cap="none" dirty="0">
                <a:solidFill>
                  <a:schemeClr val="tx1"/>
                </a:solidFill>
              </a:rPr>
            </a:br>
            <a:r>
              <a:rPr lang="en-IN" cap="none" dirty="0">
                <a:solidFill>
                  <a:schemeClr val="tx1"/>
                </a:solidFill>
              </a:rPr>
              <a:t>to the unpleasant?</a:t>
            </a:r>
          </a:p>
        </p:txBody>
      </p:sp>
    </p:spTree>
    <p:extLst>
      <p:ext uri="{BB962C8B-B14F-4D97-AF65-F5344CB8AC3E}">
        <p14:creationId xmlns:p14="http://schemas.microsoft.com/office/powerpoint/2010/main" val="90428909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ain&#10;&#10;Description automatically generated">
            <a:extLst>
              <a:ext uri="{FF2B5EF4-FFF2-40B4-BE49-F238E27FC236}">
                <a16:creationId xmlns:a16="http://schemas.microsoft.com/office/drawing/2014/main" id="{3FEF5EC5-F870-4C76-A382-5A4406728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57A8A1-B2A7-478F-B5CD-F7F89EDB0E0B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2792601" y="4013354"/>
            <a:ext cx="18805330" cy="4392092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 </a:t>
            </a:r>
            <a:br>
              <a:rPr lang="en-IN" dirty="0"/>
            </a:br>
            <a:r>
              <a:rPr lang="en-IN" sz="10000" dirty="0"/>
              <a:t>Unpleasant-Neutral-Pleasant</a:t>
            </a:r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24039478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flower&#10;&#10;Description automatically generated">
            <a:extLst>
              <a:ext uri="{FF2B5EF4-FFF2-40B4-BE49-F238E27FC236}">
                <a16:creationId xmlns:a16="http://schemas.microsoft.com/office/drawing/2014/main" id="{4F3E2FBE-DC5D-4CBB-BDDB-16A252B05F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9" r="10448" b="8394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DDC2D7-6EE8-4A09-A5D8-F70CCE740BE9}"/>
              </a:ext>
            </a:extLst>
          </p:cNvPr>
          <p:cNvSpPr/>
          <p:nvPr/>
        </p:nvSpPr>
        <p:spPr>
          <a:xfrm flipH="1">
            <a:off x="0" y="0"/>
            <a:ext cx="24383304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65000"/>
                </a:scheme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A9E57D7-1FC9-4354-806B-9A045D719720}"/>
              </a:ext>
            </a:extLst>
          </p:cNvPr>
          <p:cNvSpPr txBox="1">
            <a:spLocks/>
          </p:cNvSpPr>
          <p:nvPr/>
        </p:nvSpPr>
        <p:spPr>
          <a:xfrm>
            <a:off x="1639537" y="2470869"/>
            <a:ext cx="9349855" cy="3561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Reflection Journaling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DC685A5-4630-440B-AEE9-558BE7E0B2B3}"/>
              </a:ext>
            </a:extLst>
          </p:cNvPr>
          <p:cNvSpPr txBox="1"/>
          <p:nvPr/>
        </p:nvSpPr>
        <p:spPr>
          <a:xfrm>
            <a:off x="1639537" y="6032090"/>
            <a:ext cx="8877908" cy="5766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R="0" lvl="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What are the similarities and differences among unpleasant, neutral, and pleasant feelings and sensations?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Has anything changed from before the practice?</a:t>
            </a:r>
          </a:p>
        </p:txBody>
      </p:sp>
    </p:spTree>
    <p:extLst>
      <p:ext uri="{BB962C8B-B14F-4D97-AF65-F5344CB8AC3E}">
        <p14:creationId xmlns:p14="http://schemas.microsoft.com/office/powerpoint/2010/main" val="415370614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ain&#10;&#10;Description automatically generated">
            <a:extLst>
              <a:ext uri="{FF2B5EF4-FFF2-40B4-BE49-F238E27FC236}">
                <a16:creationId xmlns:a16="http://schemas.microsoft.com/office/drawing/2014/main" id="{A01759F5-87F1-43E2-9F1D-9FB898313D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7DD895-99B2-4998-B18F-CECB69E634D9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2792601" y="3357042"/>
            <a:ext cx="18805330" cy="5704716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 </a:t>
            </a:r>
            <a:br>
              <a:rPr lang="en-IN" dirty="0"/>
            </a:br>
            <a:r>
              <a:rPr lang="en-IN" sz="10000" dirty="0"/>
              <a:t>Bringing Compassion </a:t>
            </a:r>
            <a:br>
              <a:rPr lang="en-IN" sz="7200" dirty="0"/>
            </a:br>
            <a:r>
              <a:rPr lang="en-IN" sz="7200" dirty="0"/>
              <a:t>to </a:t>
            </a:r>
            <a:br>
              <a:rPr lang="en-IN" sz="7200" dirty="0"/>
            </a:br>
            <a:r>
              <a:rPr lang="en-IN" sz="10000" dirty="0"/>
              <a:t>Difficult Emotions</a:t>
            </a:r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176967849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775A487-9FDF-412E-82DE-BA24A6F89071}"/>
              </a:ext>
            </a:extLst>
          </p:cNvPr>
          <p:cNvGrpSpPr/>
          <p:nvPr/>
        </p:nvGrpSpPr>
        <p:grpSpPr>
          <a:xfrm>
            <a:off x="-1" y="0"/>
            <a:ext cx="24384001" cy="13716000"/>
            <a:chOff x="-1" y="0"/>
            <a:chExt cx="24384001" cy="1371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6C1EBE-188B-444A-BB02-ED6737CA2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" t="35756" r="459"/>
            <a:stretch/>
          </p:blipFill>
          <p:spPr>
            <a:xfrm>
              <a:off x="-1" y="0"/>
              <a:ext cx="24384001" cy="13716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ECFCD0-8E40-406D-9763-ADD75DDB3DE0}"/>
                </a:ext>
              </a:extLst>
            </p:cNvPr>
            <p:cNvSpPr/>
            <p:nvPr/>
          </p:nvSpPr>
          <p:spPr>
            <a:xfrm rot="10800000">
              <a:off x="0" y="0"/>
              <a:ext cx="20116800" cy="13716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bg1">
                    <a:alpha val="52000"/>
                  </a:scheme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348F30CE-A666-473F-A8AD-C0BFC09F2F99}"/>
              </a:ext>
            </a:extLst>
          </p:cNvPr>
          <p:cNvSpPr txBox="1">
            <a:spLocks/>
          </p:cNvSpPr>
          <p:nvPr/>
        </p:nvSpPr>
        <p:spPr>
          <a:xfrm>
            <a:off x="2035899" y="4869643"/>
            <a:ext cx="14453617" cy="198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Closing Notes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F8847F-18A5-443C-9E65-080CAE8BC75F}"/>
              </a:ext>
            </a:extLst>
          </p:cNvPr>
          <p:cNvSpPr txBox="1"/>
          <p:nvPr/>
        </p:nvSpPr>
        <p:spPr>
          <a:xfrm>
            <a:off x="2035899" y="7337636"/>
            <a:ext cx="13775601" cy="386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Student Workbook practices for this week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Next session is at TIME/DATE/LOCATION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Final announcements</a:t>
            </a:r>
          </a:p>
        </p:txBody>
      </p:sp>
    </p:spTree>
    <p:extLst>
      <p:ext uri="{BB962C8B-B14F-4D97-AF65-F5344CB8AC3E}">
        <p14:creationId xmlns:p14="http://schemas.microsoft.com/office/powerpoint/2010/main" val="138180670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aad-chaudhry-YNM4KStg78I-unsplash.jpg" descr="saad-chaudhry-YNM4KStg78I-unsplash.jpg"/>
          <p:cNvPicPr>
            <a:picLocks noChangeAspect="1"/>
          </p:cNvPicPr>
          <p:nvPr/>
        </p:nvPicPr>
        <p:blipFill>
          <a:blip r:embed="rId2"/>
          <a:srcRect l="4780" t="19658"/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Rectangle"/>
          <p:cNvSpPr/>
          <p:nvPr/>
        </p:nvSpPr>
        <p:spPr>
          <a:xfrm rot="10800000">
            <a:off x="-1" y="3702445"/>
            <a:ext cx="24384001" cy="10013556"/>
          </a:xfrm>
          <a:prstGeom prst="rect">
            <a:avLst/>
          </a:prstGeom>
          <a:gradFill>
            <a:gsLst>
              <a:gs pos="0">
                <a:srgbClr val="1E3137"/>
              </a:gs>
              <a:gs pos="100000">
                <a:srgbClr val="1E3137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08" name="Title 1"/>
          <p:cNvSpPr txBox="1"/>
          <p:nvPr/>
        </p:nvSpPr>
        <p:spPr>
          <a:xfrm>
            <a:off x="16520211" y="5218031"/>
            <a:ext cx="6926270" cy="548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algn="l" defTabSz="1828800">
              <a:lnSpc>
                <a:spcPct val="83000"/>
              </a:lnSpc>
              <a:spcBef>
                <a:spcPts val="1200"/>
              </a:spcBef>
              <a:defRPr sz="10000" cap="all" spc="-60">
                <a:solidFill>
                  <a:srgbClr val="ABCA6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8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1" i="0" u="none" strike="noStrike" kern="0" cap="all" spc="-60" normalizeH="0" baseline="0" noProof="0" dirty="0">
                <a:ln>
                  <a:noFill/>
                </a:ln>
                <a:solidFill>
                  <a:srgbClr val="ABCA6C"/>
                </a:solidFill>
                <a:effectLst/>
                <a:uLnTx/>
                <a:uFillTx/>
                <a:latin typeface="Helvetica"/>
                <a:sym typeface="Helvetica"/>
              </a:rPr>
              <a:t>Closing</a:t>
            </a:r>
          </a:p>
        </p:txBody>
      </p:sp>
      <p:sp>
        <p:nvSpPr>
          <p:cNvPr id="209" name="Straight Connector 28"/>
          <p:cNvSpPr/>
          <p:nvPr/>
        </p:nvSpPr>
        <p:spPr>
          <a:xfrm>
            <a:off x="15599344" y="5435601"/>
            <a:ext cx="1" cy="526883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  <p:sp>
        <p:nvSpPr>
          <p:cNvPr id="210" name="Rectangle 4"/>
          <p:cNvSpPr txBox="1"/>
          <p:nvPr/>
        </p:nvSpPr>
        <p:spPr>
          <a:xfrm>
            <a:off x="4635599" y="7043253"/>
            <a:ext cx="10042878" cy="216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0" marR="0" lvl="0" indent="0" algn="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6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Wish each other and </a:t>
            </a:r>
          </a:p>
          <a:p>
            <a:pPr marL="0" marR="0" lvl="0" indent="0" algn="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6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ourselves well.</a:t>
            </a:r>
          </a:p>
        </p:txBody>
      </p:sp>
    </p:spTree>
    <p:extLst>
      <p:ext uri="{BB962C8B-B14F-4D97-AF65-F5344CB8AC3E}">
        <p14:creationId xmlns:p14="http://schemas.microsoft.com/office/powerpoint/2010/main" val="12006746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2B38F806-7FD3-413F-969C-71436E01C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6"/>
          <a:stretch/>
        </p:blipFill>
        <p:spPr>
          <a:xfrm flipH="1">
            <a:off x="0" y="0"/>
            <a:ext cx="24384000" cy="13716000"/>
          </a:xfrm>
          <a:prstGeom prst="rect">
            <a:avLst/>
          </a:prstGeom>
        </p:spPr>
      </p:pic>
      <p:sp>
        <p:nvSpPr>
          <p:cNvPr id="117" name="Rectangle 41"/>
          <p:cNvSpPr/>
          <p:nvPr/>
        </p:nvSpPr>
        <p:spPr>
          <a:xfrm>
            <a:off x="0" y="0"/>
            <a:ext cx="9324420" cy="13716000"/>
          </a:xfrm>
          <a:prstGeom prst="rect">
            <a:avLst/>
          </a:prstGeom>
          <a:solidFill>
            <a:srgbClr val="9A8616">
              <a:alpha val="55199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18" name="Rectangle 43"/>
          <p:cNvSpPr/>
          <p:nvPr/>
        </p:nvSpPr>
        <p:spPr>
          <a:xfrm>
            <a:off x="327954" y="329183"/>
            <a:ext cx="8668512" cy="13057634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20" name="Everyday Mindfulness"/>
          <p:cNvSpPr txBox="1">
            <a:spLocks noGrp="1"/>
          </p:cNvSpPr>
          <p:nvPr>
            <p:ph type="title" idx="4294967295"/>
          </p:nvPr>
        </p:nvSpPr>
        <p:spPr>
          <a:xfrm>
            <a:off x="954068" y="4786300"/>
            <a:ext cx="7458324" cy="2249215"/>
          </a:xfrm>
          <a:prstGeom prst="rect">
            <a:avLst/>
          </a:prstGeom>
        </p:spPr>
        <p:txBody>
          <a:bodyPr lIns="91439" tIns="91439" rIns="91439" bIns="91439" anchor="t"/>
          <a:lstStyle/>
          <a:p>
            <a:pPr defTabSz="1828800">
              <a:lnSpc>
                <a:spcPct val="70000"/>
              </a:lnSpc>
              <a:defRPr sz="7200" cap="all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Everyday</a:t>
            </a:r>
            <a:br>
              <a:rPr b="1" dirty="0">
                <a:latin typeface="Helvetica"/>
                <a:ea typeface="Helvetica"/>
                <a:cs typeface="Helvetica"/>
                <a:sym typeface="Helvetica"/>
              </a:rPr>
            </a:b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Mindfulness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78" y="11604560"/>
            <a:ext cx="4214664" cy="12318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with Your Name"/>
          <p:cNvSpPr txBox="1"/>
          <p:nvPr/>
        </p:nvSpPr>
        <p:spPr>
          <a:xfrm>
            <a:off x="1835404" y="7949913"/>
            <a:ext cx="569565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28800">
              <a:defRPr sz="7400" b="0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200" cap="none"/>
              <a:t>with</a:t>
            </a:r>
            <a:br>
              <a:rPr sz="4200" cap="none"/>
            </a:br>
            <a:r>
              <a:rPr sz="4200" cap="none"/>
              <a:t>Your Name</a:t>
            </a:r>
          </a:p>
        </p:txBody>
      </p:sp>
      <p:grpSp>
        <p:nvGrpSpPr>
          <p:cNvPr id="125" name="Rectangle 11"/>
          <p:cNvGrpSpPr/>
          <p:nvPr/>
        </p:nvGrpSpPr>
        <p:grpSpPr>
          <a:xfrm>
            <a:off x="3079071" y="1097785"/>
            <a:ext cx="3166276" cy="2249216"/>
            <a:chOff x="0" y="0"/>
            <a:chExt cx="3166274" cy="2249214"/>
          </a:xfrm>
        </p:grpSpPr>
        <p:sp>
          <p:nvSpPr>
            <p:cNvPr id="123" name="Rectangle"/>
            <p:cNvSpPr/>
            <p:nvPr/>
          </p:nvSpPr>
          <p:spPr>
            <a:xfrm>
              <a:off x="0" y="0"/>
              <a:ext cx="3166275" cy="2249215"/>
            </a:xfrm>
            <a:prstGeom prst="rect">
              <a:avLst/>
            </a:prstGeom>
            <a:noFill/>
            <a:ln w="25400" cap="rnd">
              <a:solidFill>
                <a:srgbClr val="FFFFF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124" name="Your Logo"/>
            <p:cNvSpPr/>
            <p:nvPr/>
          </p:nvSpPr>
          <p:spPr>
            <a:xfrm>
              <a:off x="232122" y="1124607"/>
              <a:ext cx="270203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lvl1pPr>
            </a:lstStyle>
            <a:p>
              <a:r>
                <a:t>Your Logo</a:t>
              </a: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72E81811-8FFF-44E2-B91B-F64749F666B2}"/>
              </a:ext>
            </a:extLst>
          </p:cNvPr>
          <p:cNvSpPr txBox="1"/>
          <p:nvPr/>
        </p:nvSpPr>
        <p:spPr>
          <a:xfrm>
            <a:off x="11373281" y="1097785"/>
            <a:ext cx="10961855" cy="254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defTabSz="1828800">
              <a:defRPr sz="6500" b="0" cap="all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FFFFFF"/>
                </a:solidFill>
              </a:rPr>
              <a:t>Session </a:t>
            </a:r>
            <a:r>
              <a:rPr lang="en-US" dirty="0">
                <a:solidFill>
                  <a:srgbClr val="FFFFFF"/>
                </a:solidFill>
              </a:rPr>
              <a:t>4</a:t>
            </a:r>
            <a:endParaRPr dirty="0">
              <a:solidFill>
                <a:srgbClr val="FFFFFF"/>
              </a:solidFill>
            </a:endParaRPr>
          </a:p>
          <a:p>
            <a:pPr defTabSz="1828800">
              <a:defRPr sz="6500" b="0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>
                <a:solidFill>
                  <a:srgbClr val="FFFFFF"/>
                </a:solidFill>
              </a:rPr>
              <a:t>Being with What’s Difficult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B2AF1201-068C-462E-9DA6-97284CFEF3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4" b="4121"/>
          <a:stretch/>
        </p:blipFill>
        <p:spPr>
          <a:xfrm>
            <a:off x="0" y="0"/>
            <a:ext cx="24383998" cy="13715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B3CF46-3EA6-47DB-B773-5DA9F33BBE84}"/>
              </a:ext>
            </a:extLst>
          </p:cNvPr>
          <p:cNvSpPr/>
          <p:nvPr/>
        </p:nvSpPr>
        <p:spPr>
          <a:xfrm>
            <a:off x="0" y="0"/>
            <a:ext cx="24383999" cy="1371599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80000"/>
                </a:schemeClr>
              </a:gs>
            </a:gsLst>
            <a:lin ang="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9A489F-381D-4F0E-A06A-A3074B5D1520}"/>
              </a:ext>
            </a:extLst>
          </p:cNvPr>
          <p:cNvSpPr txBox="1">
            <a:spLocks/>
          </p:cNvSpPr>
          <p:nvPr/>
        </p:nvSpPr>
        <p:spPr>
          <a:xfrm>
            <a:off x="15452017" y="2724150"/>
            <a:ext cx="8131883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Tolerance (n):</a:t>
            </a:r>
            <a:br>
              <a:rPr kumimoji="0" lang="en-IN" sz="8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</a:br>
            <a:r>
              <a:rPr kumimoji="0" lang="en-IN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capacity, ability, 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and strength of 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mind to encounter pain, hardship, 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7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or adversity</a:t>
            </a:r>
            <a:endParaRPr kumimoji="0" lang="en-IN" sz="8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264884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978502-C584-4519-B259-A36CBC2B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02" r="458" b="7723"/>
          <a:stretch/>
        </p:blipFill>
        <p:spPr>
          <a:xfrm>
            <a:off x="0" y="-1"/>
            <a:ext cx="24384000" cy="13716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773D5B-933F-4997-8512-05C893BD56C6}"/>
              </a:ext>
            </a:extLst>
          </p:cNvPr>
          <p:cNvSpPr txBox="1">
            <a:spLocks/>
          </p:cNvSpPr>
          <p:nvPr/>
        </p:nvSpPr>
        <p:spPr>
          <a:xfrm>
            <a:off x="10606556" y="9685288"/>
            <a:ext cx="12805893" cy="3135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IN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Judgement: Bad weather</a:t>
            </a:r>
            <a:br>
              <a:rPr lang="en-IN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Observation: snow</a:t>
            </a:r>
          </a:p>
        </p:txBody>
      </p:sp>
    </p:spTree>
    <p:extLst>
      <p:ext uri="{BB962C8B-B14F-4D97-AF65-F5344CB8AC3E}">
        <p14:creationId xmlns:p14="http://schemas.microsoft.com/office/powerpoint/2010/main" val="390338332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rain&#10;&#10;Description automatically generated">
            <a:extLst>
              <a:ext uri="{FF2B5EF4-FFF2-40B4-BE49-F238E27FC236}">
                <a16:creationId xmlns:a16="http://schemas.microsoft.com/office/drawing/2014/main" id="{5CB61317-3C6B-40B2-AFB1-955F8DBA30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119480-80F0-481E-B679-2F5AAD367BFE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44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2792601" y="3732000"/>
            <a:ext cx="18805330" cy="4954800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 </a:t>
            </a:r>
            <a:br>
              <a:rPr lang="en-IN" dirty="0"/>
            </a:br>
            <a:r>
              <a:rPr lang="en-IN" sz="10000" dirty="0"/>
              <a:t>Awareness</a:t>
            </a:r>
            <a:r>
              <a:rPr lang="en-IN" sz="7200" dirty="0"/>
              <a:t> </a:t>
            </a:r>
            <a:br>
              <a:rPr lang="en-IN" sz="7200" dirty="0"/>
            </a:br>
            <a:r>
              <a:rPr lang="en-IN" sz="7200" dirty="0"/>
              <a:t>without </a:t>
            </a:r>
            <a:br>
              <a:rPr lang="en-IN" sz="7200" dirty="0"/>
            </a:br>
            <a:r>
              <a:rPr lang="en-IN" sz="10000" dirty="0"/>
              <a:t>Fixing</a:t>
            </a:r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16256071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green shirt&#10;&#10;Description automatically generated">
            <a:extLst>
              <a:ext uri="{FF2B5EF4-FFF2-40B4-BE49-F238E27FC236}">
                <a16:creationId xmlns:a16="http://schemas.microsoft.com/office/drawing/2014/main" id="{45F15DA1-43AF-4B8B-98EB-82B085E669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0"/>
            <a:ext cx="24384000" cy="13715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20C489-7CAF-4EF5-AF86-964AA5738785}"/>
              </a:ext>
            </a:extLst>
          </p:cNvPr>
          <p:cNvSpPr/>
          <p:nvPr/>
        </p:nvSpPr>
        <p:spPr>
          <a:xfrm>
            <a:off x="0" y="0"/>
            <a:ext cx="24383999" cy="1371599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89000">
                <a:schemeClr val="bg1">
                  <a:alpha val="68000"/>
                </a:schemeClr>
              </a:gs>
            </a:gsLst>
            <a:lin ang="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6082A-6DA1-4A7B-95A4-4366969AE97A}"/>
              </a:ext>
            </a:extLst>
          </p:cNvPr>
          <p:cNvSpPr txBox="1">
            <a:spLocks/>
          </p:cNvSpPr>
          <p:nvPr/>
        </p:nvSpPr>
        <p:spPr>
          <a:xfrm>
            <a:off x="13966118" y="2189768"/>
            <a:ext cx="8608133" cy="150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Reflection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41D5FC9-BDFF-42BA-98F6-3CF10260B202}"/>
              </a:ext>
            </a:extLst>
          </p:cNvPr>
          <p:cNvSpPr txBox="1"/>
          <p:nvPr/>
        </p:nvSpPr>
        <p:spPr>
          <a:xfrm>
            <a:off x="13966117" y="4195831"/>
            <a:ext cx="7103227" cy="93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spcBef>
                <a:spcPts val="1200"/>
              </a:spcBef>
              <a:defRPr sz="4900" b="0" i="1">
                <a:solidFill>
                  <a:srgbClr val="A1C6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900" b="0" i="1" u="none" strike="noStrike" kern="0" cap="none" spc="0" normalizeH="0" baseline="0" noProof="0" dirty="0">
                <a:ln>
                  <a:noFill/>
                </a:ln>
                <a:solidFill>
                  <a:srgbClr val="FAE232"/>
                </a:solidFill>
                <a:effectLst/>
                <a:uLnTx/>
                <a:uFillTx/>
                <a:latin typeface="Helvetica"/>
                <a:sym typeface="Helvetica"/>
              </a:rPr>
              <a:t>On not fixing a “problem”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4841A8-22D0-49E8-9BAE-CF5A7F32896D}"/>
              </a:ext>
            </a:extLst>
          </p:cNvPr>
          <p:cNvSpPr txBox="1">
            <a:spLocks/>
          </p:cNvSpPr>
          <p:nvPr/>
        </p:nvSpPr>
        <p:spPr>
          <a:xfrm>
            <a:off x="13966117" y="5808136"/>
            <a:ext cx="9427284" cy="6374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Describe how it felt to simply sit with a problem mindfully without trying to fix it.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Where in the body did the problem bring up sensations?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How does the “problem” feel or seem now?</a:t>
            </a:r>
          </a:p>
        </p:txBody>
      </p:sp>
    </p:spTree>
    <p:extLst>
      <p:ext uri="{BB962C8B-B14F-4D97-AF65-F5344CB8AC3E}">
        <p14:creationId xmlns:p14="http://schemas.microsoft.com/office/powerpoint/2010/main" val="17659060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9964182-B27A-4584-8C67-EF3E2D61AA86}"/>
              </a:ext>
            </a:extLst>
          </p:cNvPr>
          <p:cNvGrpSpPr/>
          <p:nvPr/>
        </p:nvGrpSpPr>
        <p:grpSpPr>
          <a:xfrm>
            <a:off x="0" y="0"/>
            <a:ext cx="24384020" cy="13716000"/>
            <a:chOff x="0" y="0"/>
            <a:chExt cx="24384020" cy="13716000"/>
          </a:xfrm>
        </p:grpSpPr>
        <p:pic>
          <p:nvPicPr>
            <p:cNvPr id="3" name="Picture 2" descr="A close up of a wooden fence&#10;&#10;Description automatically generated">
              <a:extLst>
                <a:ext uri="{FF2B5EF4-FFF2-40B4-BE49-F238E27FC236}">
                  <a16:creationId xmlns:a16="http://schemas.microsoft.com/office/drawing/2014/main" id="{050120AA-79A4-4667-AC53-5E636EA36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</a:blip>
            <a:srcRect t="15093"/>
            <a:stretch/>
          </p:blipFill>
          <p:spPr>
            <a:xfrm>
              <a:off x="1" y="10"/>
              <a:ext cx="24384019" cy="1371599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BB4CD0-E6E1-4A9C-B5CE-D14446F0457B}"/>
                </a:ext>
              </a:extLst>
            </p:cNvPr>
            <p:cNvSpPr/>
            <p:nvPr/>
          </p:nvSpPr>
          <p:spPr>
            <a:xfrm>
              <a:off x="0" y="0"/>
              <a:ext cx="24383999" cy="13715990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bg1">
                    <a:alpha val="52000"/>
                  </a:schemeClr>
                </a:gs>
              </a:gsLst>
              <a:lin ang="0" scaled="1"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4" name="Welcome">
            <a:extLst>
              <a:ext uri="{FF2B5EF4-FFF2-40B4-BE49-F238E27FC236}">
                <a16:creationId xmlns:a16="http://schemas.microsoft.com/office/drawing/2014/main" id="{DF307B7C-A3C3-4DDB-861E-EA03267D90B4}"/>
              </a:ext>
            </a:extLst>
          </p:cNvPr>
          <p:cNvSpPr txBox="1">
            <a:spLocks/>
          </p:cNvSpPr>
          <p:nvPr/>
        </p:nvSpPr>
        <p:spPr>
          <a:xfrm>
            <a:off x="12001500" y="8299267"/>
            <a:ext cx="11464413" cy="2417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18288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IN" sz="13000" dirty="0"/>
              <a:t>Resistance</a:t>
            </a:r>
          </a:p>
        </p:txBody>
      </p:sp>
    </p:spTree>
    <p:extLst>
      <p:ext uri="{BB962C8B-B14F-4D97-AF65-F5344CB8AC3E}">
        <p14:creationId xmlns:p14="http://schemas.microsoft.com/office/powerpoint/2010/main" val="265795800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ain&#10;&#10;Description automatically generated">
            <a:extLst>
              <a:ext uri="{FF2B5EF4-FFF2-40B4-BE49-F238E27FC236}">
                <a16:creationId xmlns:a16="http://schemas.microsoft.com/office/drawing/2014/main" id="{79EF385F-8177-4E14-B6BC-1B4B37723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BC645E-26C9-4EAD-AA41-744EB4200DAF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20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2792601" y="3591323"/>
            <a:ext cx="18805330" cy="5236154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 </a:t>
            </a:r>
            <a:br>
              <a:rPr lang="en-IN" dirty="0"/>
            </a:br>
            <a:r>
              <a:rPr lang="en-IN" sz="10000" dirty="0"/>
              <a:t>Saying No</a:t>
            </a:r>
            <a:br>
              <a:rPr lang="en-IN" sz="10000" dirty="0"/>
            </a:br>
            <a:r>
              <a:rPr lang="en-IN" sz="8800" dirty="0"/>
              <a:t>to thoughts and emotions</a:t>
            </a:r>
            <a:endParaRPr lang="en-IN" sz="10000" dirty="0"/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2663967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nd of water&#10;&#10;Description automatically generated">
            <a:extLst>
              <a:ext uri="{FF2B5EF4-FFF2-40B4-BE49-F238E27FC236}">
                <a16:creationId xmlns:a16="http://schemas.microsoft.com/office/drawing/2014/main" id="{99761C51-6245-4006-8830-22553D4C8A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6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7094789-EB78-4E2F-8D3D-BC769CEB88C2}"/>
              </a:ext>
            </a:extLst>
          </p:cNvPr>
          <p:cNvSpPr/>
          <p:nvPr/>
        </p:nvSpPr>
        <p:spPr>
          <a:xfrm>
            <a:off x="0" y="0"/>
            <a:ext cx="24383304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69000"/>
                </a:scheme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740C97-E789-427C-A898-350BC2BCAE04}"/>
              </a:ext>
            </a:extLst>
          </p:cNvPr>
          <p:cNvSpPr txBox="1">
            <a:spLocks/>
          </p:cNvSpPr>
          <p:nvPr/>
        </p:nvSpPr>
        <p:spPr>
          <a:xfrm>
            <a:off x="12192001" y="3075286"/>
            <a:ext cx="8629649" cy="150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Reflection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EA4A530-A579-45BF-A11D-8B02ED2A758F}"/>
              </a:ext>
            </a:extLst>
          </p:cNvPr>
          <p:cNvSpPr txBox="1"/>
          <p:nvPr/>
        </p:nvSpPr>
        <p:spPr>
          <a:xfrm>
            <a:off x="12192000" y="5081349"/>
            <a:ext cx="4062331" cy="93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spcBef>
                <a:spcPts val="1200"/>
              </a:spcBef>
              <a:defRPr sz="4900" b="0" i="1">
                <a:solidFill>
                  <a:srgbClr val="A1C6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900" b="0" i="1" u="none" strike="noStrike" kern="0" cap="none" spc="0" normalizeH="0" baseline="0" noProof="0" dirty="0">
                <a:ln>
                  <a:noFill/>
                </a:ln>
                <a:solidFill>
                  <a:srgbClr val="A1C62B"/>
                </a:solidFill>
                <a:effectLst/>
                <a:uLnTx/>
                <a:uFillTx/>
                <a:latin typeface="Helvetica"/>
                <a:sym typeface="Helvetica"/>
              </a:rPr>
              <a:t>On resistance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C03E04-72A8-4F8E-8311-E8989484C781}"/>
              </a:ext>
            </a:extLst>
          </p:cNvPr>
          <p:cNvSpPr txBox="1">
            <a:spLocks/>
          </p:cNvSpPr>
          <p:nvPr/>
        </p:nvSpPr>
        <p:spPr>
          <a:xfrm>
            <a:off x="12192000" y="6693654"/>
            <a:ext cx="10208334" cy="50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1C62B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Describe what it felt like to say “no” to the emotions and sensations of your scenario.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A1C62B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Describe anything that lingered after trying to resist.</a:t>
            </a:r>
          </a:p>
        </p:txBody>
      </p:sp>
    </p:spTree>
    <p:extLst>
      <p:ext uri="{BB962C8B-B14F-4D97-AF65-F5344CB8AC3E}">
        <p14:creationId xmlns:p14="http://schemas.microsoft.com/office/powerpoint/2010/main" val="20735726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0000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269</Words>
  <Application>Microsoft Office PowerPoint</Application>
  <PresentationFormat>Custom</PresentationFormat>
  <Paragraphs>48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Garamond</vt:lpstr>
      <vt:lpstr>Helvetica</vt:lpstr>
      <vt:lpstr>Helvetica Neue</vt:lpstr>
      <vt:lpstr>Helvetica Neue Light</vt:lpstr>
      <vt:lpstr>Helvetica Neue Medium</vt:lpstr>
      <vt:lpstr>Sagona Book</vt:lpstr>
      <vt:lpstr>Sagona ExtraLight</vt:lpstr>
      <vt:lpstr>White</vt:lpstr>
      <vt:lpstr>Everyday Mindfulness</vt:lpstr>
      <vt:lpstr>Everyday Mindfulness</vt:lpstr>
      <vt:lpstr>PowerPoint Presentation</vt:lpstr>
      <vt:lpstr>PowerPoint Presentation</vt:lpstr>
      <vt:lpstr>Guided Practice:  Awareness  without  Fixing</vt:lpstr>
      <vt:lpstr>PowerPoint Presentation</vt:lpstr>
      <vt:lpstr>PowerPoint Presentation</vt:lpstr>
      <vt:lpstr>Guided Practice:  Saying No to thoughts and emotions</vt:lpstr>
      <vt:lpstr>PowerPoint Presentation</vt:lpstr>
      <vt:lpstr>Break</vt:lpstr>
      <vt:lpstr>PowerPoint Presentation</vt:lpstr>
      <vt:lpstr>PowerPoint Presentation</vt:lpstr>
      <vt:lpstr>PowerPoint Presentation</vt:lpstr>
      <vt:lpstr>Guided Practice:  Unpleasant-Neutral-Pleasant</vt:lpstr>
      <vt:lpstr>PowerPoint Presentation</vt:lpstr>
      <vt:lpstr>Guided Practice:  Bringing Compassion  to  Difficult Emotions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Mindfulness</dc:title>
  <dc:creator>Salman (Raju)</dc:creator>
  <cp:lastModifiedBy>Salman .</cp:lastModifiedBy>
  <cp:revision>30</cp:revision>
  <dcterms:modified xsi:type="dcterms:W3CDTF">2020-09-22T14:35:19Z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1660437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