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19"/>
  </p:notesMasterIdLst>
  <p:sldIdLst>
    <p:sldId id="256" r:id="rId2"/>
    <p:sldId id="270" r:id="rId3"/>
    <p:sldId id="305" r:id="rId4"/>
    <p:sldId id="275" r:id="rId5"/>
    <p:sldId id="276" r:id="rId6"/>
    <p:sldId id="307" r:id="rId7"/>
    <p:sldId id="308" r:id="rId8"/>
    <p:sldId id="282" r:id="rId9"/>
    <p:sldId id="292" r:id="rId10"/>
    <p:sldId id="309" r:id="rId11"/>
    <p:sldId id="310" r:id="rId12"/>
    <p:sldId id="298" r:id="rId13"/>
    <p:sldId id="311" r:id="rId14"/>
    <p:sldId id="277" r:id="rId15"/>
    <p:sldId id="312" r:id="rId16"/>
    <p:sldId id="291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941651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9"/>
    <p:restoredTop sz="92807"/>
  </p:normalViewPr>
  <p:slideViewPr>
    <p:cSldViewPr snapToGrid="0" snapToObjects="1">
      <p:cViewPr>
        <p:scale>
          <a:sx n="52" d="100"/>
          <a:sy n="52" d="100"/>
        </p:scale>
        <p:origin x="1600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10 seconds to respond to each prompt before clicking to the next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7/10/20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7/10/20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7/10/20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7/10/20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686641" y="548893"/>
            <a:ext cx="5480927" cy="12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4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Being with What’s Difficult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4" y="543698"/>
            <a:ext cx="5429198" cy="5812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300" cap="all" spc="-100" dirty="0"/>
              <a:t>There will </a:t>
            </a:r>
            <a:br>
              <a:rPr lang="en-US" sz="5300" cap="all" spc="-100" dirty="0"/>
            </a:br>
            <a:r>
              <a:rPr lang="en-US" sz="5300" cap="all" spc="-100" dirty="0"/>
              <a:t>always be</a:t>
            </a:r>
            <a:br>
              <a:rPr lang="en-US" sz="3200" cap="all" spc="-100" dirty="0"/>
            </a:br>
            <a:br>
              <a:rPr lang="en-US" sz="3200" cap="all" spc="-100" dirty="0"/>
            </a:br>
            <a:br>
              <a:rPr lang="en-US" sz="3200" cap="all" spc="-100" dirty="0"/>
            </a:br>
            <a:br>
              <a:rPr lang="en-US" sz="4000" cap="all" spc="-100" dirty="0"/>
            </a:br>
            <a:r>
              <a:rPr lang="en-US" sz="4000" cap="all" spc="-100" dirty="0">
                <a:solidFill>
                  <a:schemeClr val="tx2"/>
                </a:solidFill>
              </a:rPr>
              <a:t>stress</a:t>
            </a:r>
            <a:br>
              <a:rPr lang="en-US" sz="4000" cap="all" spc="-100" dirty="0">
                <a:solidFill>
                  <a:schemeClr val="tx2"/>
                </a:solidFill>
              </a:rPr>
            </a:br>
            <a:br>
              <a:rPr lang="en-US" sz="4000" cap="all" spc="-100" dirty="0">
                <a:solidFill>
                  <a:schemeClr val="tx2"/>
                </a:solidFill>
              </a:rPr>
            </a:br>
            <a:r>
              <a:rPr lang="en-US" sz="4000" cap="all" spc="-100" dirty="0">
                <a:solidFill>
                  <a:schemeClr val="tx2"/>
                </a:solidFill>
              </a:rPr>
              <a:t>pain</a:t>
            </a:r>
            <a:br>
              <a:rPr lang="en-US" sz="4000" cap="all" spc="-100" dirty="0">
                <a:solidFill>
                  <a:schemeClr val="tx2"/>
                </a:solidFill>
              </a:rPr>
            </a:br>
            <a:br>
              <a:rPr lang="en-US" sz="4000" cap="all" spc="-100" dirty="0">
                <a:solidFill>
                  <a:schemeClr val="tx2"/>
                </a:solidFill>
              </a:rPr>
            </a:br>
            <a:r>
              <a:rPr lang="en-US" sz="4000" cap="all" spc="-100" dirty="0">
                <a:solidFill>
                  <a:schemeClr val="tx2"/>
                </a:solidFill>
              </a:rPr>
              <a:t>unpleasant ness</a:t>
            </a:r>
            <a:endParaRPr lang="en-US" sz="3200" cap="all" spc="-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2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3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0" r="31649"/>
          <a:stretch/>
        </p:blipFill>
        <p:spPr>
          <a:xfrm>
            <a:off x="-38225" y="0"/>
            <a:ext cx="698004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513" y="2306007"/>
            <a:ext cx="4918915" cy="2245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300" cap="all" spc="-100" dirty="0"/>
              <a:t>The Unwanted Guest</a:t>
            </a:r>
            <a:endParaRPr lang="en-US" sz="3200" cap="all" spc="-1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2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8" t="-380" r="20818" b="380"/>
          <a:stretch/>
        </p:blipFill>
        <p:spPr>
          <a:xfrm>
            <a:off x="317147" y="253547"/>
            <a:ext cx="5778853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can we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lessen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our </a:t>
            </a:r>
            <a:r>
              <a:rPr lang="en-US" sz="5400" i="1" dirty="0"/>
              <a:t>resistance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to the unpleasant?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5000" spc="-100" dirty="0"/>
              <a:t>Unpleasant-Neutral-Pleasant</a:t>
            </a:r>
            <a:endParaRPr lang="en-US" sz="5000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20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642593"/>
            <a:ext cx="6802265" cy="174418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226399"/>
            <a:ext cx="6281928" cy="398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are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similarities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among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unpleasant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neutral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and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pleasant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feelings and sensations?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Has anything changed from before the practice?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7371" y="336004"/>
            <a:ext cx="4124416" cy="61859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5000" spc="-100" dirty="0"/>
              <a:t>Bringing </a:t>
            </a:r>
            <a:r>
              <a:rPr lang="en-US" sz="5000" spc="-100" dirty="0">
                <a:solidFill>
                  <a:srgbClr val="FFD579"/>
                </a:solidFill>
              </a:rPr>
              <a:t>Compassion</a:t>
            </a:r>
            <a:r>
              <a:rPr lang="en-US" sz="5000" spc="-100" dirty="0"/>
              <a:t> </a:t>
            </a:r>
            <a:br>
              <a:rPr lang="en-US" sz="5000" spc="-100" dirty="0"/>
            </a:br>
            <a:r>
              <a:rPr lang="en-US" spc="-100" dirty="0"/>
              <a:t>to</a:t>
            </a:r>
            <a:r>
              <a:rPr lang="en-US" sz="5000" spc="-100" dirty="0"/>
              <a:t> </a:t>
            </a:r>
            <a:br>
              <a:rPr lang="en-US" sz="5000" spc="-100" dirty="0"/>
            </a:br>
            <a:r>
              <a:rPr lang="en-US" sz="5000" spc="-100" dirty="0"/>
              <a:t>Difficult Emotions</a:t>
            </a:r>
            <a:endParaRPr lang="en-US" sz="5000" spc="-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380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668768" y="228600"/>
            <a:ext cx="4523232" cy="6400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" r="-2" b="7817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Tolerance (n):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capacity, ability, and strength of mind to encounter pain, hardship, or adversity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1" t="7902" r="461" b="77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6" name="Rectangle 5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334223"/>
            <a:ext cx="10689770" cy="49647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Judgement: Bad weather</a:t>
            </a:r>
            <a:br>
              <a:rPr lang="en-US" sz="4200" dirty="0"/>
            </a:br>
            <a:r>
              <a:rPr lang="en-US" sz="4200" dirty="0">
                <a:solidFill>
                  <a:schemeClr val="tx1"/>
                </a:solidFill>
              </a:rPr>
              <a:t>Observation: Snow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7200" spc="-100" dirty="0"/>
              <a:t>Awareness </a:t>
            </a:r>
            <a:br>
              <a:rPr lang="en-US" sz="7200" spc="-100" dirty="0"/>
            </a:br>
            <a:r>
              <a:rPr lang="en-US" sz="4400" i="1" spc="-100" dirty="0">
                <a:solidFill>
                  <a:srgbClr val="FFC000"/>
                </a:solidFill>
              </a:rPr>
              <a:t>without</a:t>
            </a:r>
            <a:r>
              <a:rPr lang="en-US" sz="7200" spc="-100" dirty="0"/>
              <a:t> </a:t>
            </a:r>
            <a:br>
              <a:rPr lang="en-US" sz="7200" spc="-100" dirty="0"/>
            </a:br>
            <a:r>
              <a:rPr lang="en-US" sz="7200" spc="-100" dirty="0"/>
              <a:t>Fixing</a:t>
            </a:r>
            <a:endParaRPr lang="en-US" sz="5400" spc="-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696" y="321009"/>
            <a:ext cx="414479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894931"/>
            <a:ext cx="6280826" cy="353704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Describe how it felt to simply sit with a problem mindfully without trying to fix it.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Where in the body did the problem bring up sensations?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does the “problem” feel or seem now?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939619" y="1930166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not fixing a “problem”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wooden fence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093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71149"/>
            <a:ext cx="12191998" cy="1115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/>
              <a:t>Resistance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1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7200" spc="-100" dirty="0"/>
              <a:t>Saying </a:t>
            </a:r>
            <a:r>
              <a:rPr lang="en-US" sz="7200" i="1" spc="-100" dirty="0"/>
              <a:t>No</a:t>
            </a:r>
            <a:br>
              <a:rPr lang="en-US" sz="7200" spc="-100" dirty="0"/>
            </a:br>
            <a:r>
              <a:rPr lang="en-US" sz="5400" spc="-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thoughts </a:t>
            </a:r>
            <a:r>
              <a:rPr lang="en-US" sz="5400" i="1" spc="-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</a:t>
            </a:r>
            <a:r>
              <a:rPr lang="en-US" sz="5400" spc="-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emotions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734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696" y="320670"/>
            <a:ext cx="4144798" cy="6216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552994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Describe what it felt like to say “no” to the emotions and sensations of your scenario.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Describe anything that lingered after trying to resist.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5ED4A-1F89-0E41-9CA9-ECF542ABEDF6}"/>
              </a:ext>
            </a:extLst>
          </p:cNvPr>
          <p:cNvSpPr/>
          <p:nvPr/>
        </p:nvSpPr>
        <p:spPr>
          <a:xfrm>
            <a:off x="8174877" y="1930166"/>
            <a:ext cx="3071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resistance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297</Words>
  <Application>Microsoft Macintosh PowerPoint</Application>
  <PresentationFormat>Widescreen</PresentationFormat>
  <Paragraphs>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Garamond</vt:lpstr>
      <vt:lpstr>Sagona Book</vt:lpstr>
      <vt:lpstr>Sagona ExtraLight</vt:lpstr>
      <vt:lpstr>SavonVTI</vt:lpstr>
      <vt:lpstr>Everyday Mindfulness  with Your Name</vt:lpstr>
      <vt:lpstr>Tolerance (n):  capacity, ability, and strength of mind to encounter pain, hardship, or adversity</vt:lpstr>
      <vt:lpstr>Judgement: Bad weather Observation: Snow</vt:lpstr>
      <vt:lpstr>Guided Practice:  Awareness  without  Fixing</vt:lpstr>
      <vt:lpstr>Reflection</vt:lpstr>
      <vt:lpstr>Resistance</vt:lpstr>
      <vt:lpstr>Guided Practice:  Saying No to thoughts and emotions</vt:lpstr>
      <vt:lpstr>Reflection</vt:lpstr>
      <vt:lpstr>Break</vt:lpstr>
      <vt:lpstr>There will  always be    stress  pain  unpleasant ness</vt:lpstr>
      <vt:lpstr>The Unwanted Guest</vt:lpstr>
      <vt:lpstr>How can we lessen  our resistance  to the unpleasant?</vt:lpstr>
      <vt:lpstr>Guided Practice:  Unpleasant-Neutral-Pleasant</vt:lpstr>
      <vt:lpstr>Reflection Journaling</vt:lpstr>
      <vt:lpstr>Guided Practice:  Bringing Compassion  to  Difficult Emotions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34</cp:revision>
  <dcterms:created xsi:type="dcterms:W3CDTF">2020-07-10T16:38:02Z</dcterms:created>
  <dcterms:modified xsi:type="dcterms:W3CDTF">2020-07-10T18:10:29Z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1206140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