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10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07" r:id="rId13"/>
    <p:sldId id="298" r:id="rId14"/>
    <p:sldId id="308" r:id="rId15"/>
    <p:sldId id="300" r:id="rId16"/>
    <p:sldId id="301" r:id="rId17"/>
    <p:sldId id="302" r:id="rId18"/>
    <p:sldId id="303" r:id="rId19"/>
    <p:sldId id="309" r:id="rId20"/>
    <p:sldId id="305" r:id="rId21"/>
    <p:sldId id="30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E232"/>
    <a:srgbClr val="A1C62B"/>
    <a:srgbClr val="9A8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students 10 seconds to respond to each prompt before clicking to the next one.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884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397B49BD-3F83-4EFF-8C60-79E752682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0"/>
          <a:stretch/>
        </p:blipFill>
        <p:spPr>
          <a:xfrm flipH="1">
            <a:off x="-1" y="0"/>
            <a:ext cx="24410931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1373281" y="1097785"/>
            <a:ext cx="10961855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3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of Emotions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BBD8E-21E1-488F-8D45-7FB2595A6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0" b="6839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856B0-D580-4F8B-B9D6-A67FF02C024A}"/>
              </a:ext>
            </a:extLst>
          </p:cNvPr>
          <p:cNvSpPr txBox="1"/>
          <p:nvPr/>
        </p:nvSpPr>
        <p:spPr>
          <a:xfrm>
            <a:off x="1516626" y="1612642"/>
            <a:ext cx="11882284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IN" sz="8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How do we live mindfully of our emotions, without allowing them to overwhelm or dictate?</a:t>
            </a:r>
          </a:p>
        </p:txBody>
      </p:sp>
    </p:spTree>
    <p:extLst>
      <p:ext uri="{BB962C8B-B14F-4D97-AF65-F5344CB8AC3E}">
        <p14:creationId xmlns:p14="http://schemas.microsoft.com/office/powerpoint/2010/main" val="33407155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5EB6C-B924-4101-8E12-8429430E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396" y="10"/>
            <a:ext cx="24383603" cy="137166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94A7A8-9DE3-4584-89D5-57111574FFB5}"/>
              </a:ext>
            </a:extLst>
          </p:cNvPr>
          <p:cNvSpPr txBox="1"/>
          <p:nvPr/>
        </p:nvSpPr>
        <p:spPr>
          <a:xfrm>
            <a:off x="4019382" y="1635839"/>
            <a:ext cx="16668918" cy="3964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6000" dirty="0">
                <a:solidFill>
                  <a:schemeClr val="tx1"/>
                </a:solidFill>
              </a:rPr>
              <a:t>We feel angry. We are not an angry person.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6000" dirty="0">
                <a:solidFill>
                  <a:schemeClr val="tx1"/>
                </a:solidFill>
              </a:rPr>
              <a:t>We feel tired. We are not a lazy person.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6000" dirty="0">
                <a:solidFill>
                  <a:schemeClr val="tx1"/>
                </a:solidFill>
              </a:rPr>
              <a:t>We feel afraid. We are not a fearful person.</a:t>
            </a:r>
          </a:p>
        </p:txBody>
      </p:sp>
    </p:spTree>
    <p:extLst>
      <p:ext uri="{BB962C8B-B14F-4D97-AF65-F5344CB8AC3E}">
        <p14:creationId xmlns:p14="http://schemas.microsoft.com/office/powerpoint/2010/main" val="7782742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DCBD142C-35D6-40DB-AE37-2399ACA2B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1937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026B45-9EE2-4F2A-80CF-E297451492B7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907846"/>
            <a:ext cx="18805330" cy="4603108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Sensing into our Emotions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1A9D36-F109-422B-AAFF-1D34DF711BDE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37773340-FE37-4C0B-8F14-CF020AA60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7" r="9058" b="9449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6CFC5C-F2DB-4D18-A89A-DB50274F5005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BBD3B-742F-4B02-AF8A-D28709C532B1}"/>
              </a:ext>
            </a:extLst>
          </p:cNvPr>
          <p:cNvGrpSpPr/>
          <p:nvPr/>
        </p:nvGrpSpPr>
        <p:grpSpPr>
          <a:xfrm>
            <a:off x="1091381" y="1776774"/>
            <a:ext cx="15522355" cy="5873128"/>
            <a:chOff x="5382547" y="3783783"/>
            <a:chExt cx="15522355" cy="5873128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AE098C9-AC06-41E8-BB90-AB3233A2CC59}"/>
                </a:ext>
              </a:extLst>
            </p:cNvPr>
            <p:cNvSpPr txBox="1"/>
            <p:nvPr/>
          </p:nvSpPr>
          <p:spPr>
            <a:xfrm>
              <a:off x="17750766" y="4170510"/>
              <a:ext cx="3154136" cy="548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normAutofit/>
            </a:bodyPr>
            <a:lstStyle>
              <a:lvl1pPr algn="l" defTabSz="1261872">
                <a:lnSpc>
                  <a:spcPct val="83000"/>
                </a:lnSpc>
                <a:spcBef>
                  <a:spcPts val="800"/>
                </a:spcBef>
                <a:defRPr sz="34500" cap="all" spc="-207">
                  <a:solidFill>
                    <a:srgbClr val="FDE9A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6" name="Straight Connector 28">
              <a:extLst>
                <a:ext uri="{FF2B5EF4-FFF2-40B4-BE49-F238E27FC236}">
                  <a16:creationId xmlns:a16="http://schemas.microsoft.com/office/drawing/2014/main" id="{70BDE5B1-1DF1-4CAE-B867-E9418F8CAA39}"/>
                </a:ext>
              </a:extLst>
            </p:cNvPr>
            <p:cNvSpPr/>
            <p:nvPr/>
          </p:nvSpPr>
          <p:spPr>
            <a:xfrm>
              <a:off x="17192171" y="3783783"/>
              <a:ext cx="0" cy="559742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txBody>
            <a:bodyPr tIns="91439" bIns="91439"/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39D1121-4218-431F-8F8D-8BC352E9A5B9}"/>
                </a:ext>
              </a:extLst>
            </p:cNvPr>
            <p:cNvSpPr txBox="1"/>
            <p:nvPr/>
          </p:nvSpPr>
          <p:spPr>
            <a:xfrm>
              <a:off x="5382547" y="3959836"/>
              <a:ext cx="11183192" cy="51706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IN" sz="5400" dirty="0">
                  <a:solidFill>
                    <a:srgbClr val="FFFFFF"/>
                  </a:solidFill>
                </a:rPr>
                <a:t>How do you notice the body and mind connected and disconnected?</a:t>
              </a:r>
            </a:p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IN" sz="5400" dirty="0">
                <a:solidFill>
                  <a:srgbClr val="FFFFFF"/>
                </a:solidFill>
              </a:endParaRPr>
            </a:p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IN" sz="5400" dirty="0">
                  <a:solidFill>
                    <a:srgbClr val="FFFFFF"/>
                  </a:solidFill>
                </a:rPr>
                <a:t>What are the similarities and differences between pleasant and unpleasant emotions in the body?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2951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CD25C757-EE94-4E9A-AA28-08C14B1A5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1937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9F306D-B208-4D88-A10A-6410D83607C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925431"/>
            <a:ext cx="18805330" cy="4567938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The (Emotional) </a:t>
            </a:r>
            <a:br>
              <a:rPr lang="en-IN" sz="10000" dirty="0"/>
            </a:br>
            <a:r>
              <a:rPr lang="en-IN" sz="10000" dirty="0"/>
              <a:t>Body Scan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663967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159F9E83-C2B3-4C69-839C-4082845C6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7DE005-F017-4475-A593-8D504DF91289}"/>
              </a:ext>
            </a:extLst>
          </p:cNvPr>
          <p:cNvGrpSpPr/>
          <p:nvPr/>
        </p:nvGrpSpPr>
        <p:grpSpPr>
          <a:xfrm>
            <a:off x="9379973" y="1988364"/>
            <a:ext cx="13103621" cy="5486401"/>
            <a:chOff x="7801281" y="3729902"/>
            <a:chExt cx="13103621" cy="5486401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18052DA9-BCA1-482C-AAA0-4149EBA6BE6B}"/>
                </a:ext>
              </a:extLst>
            </p:cNvPr>
            <p:cNvSpPr txBox="1"/>
            <p:nvPr/>
          </p:nvSpPr>
          <p:spPr>
            <a:xfrm>
              <a:off x="17750766" y="3729902"/>
              <a:ext cx="3154136" cy="548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normAutofit/>
            </a:bodyPr>
            <a:lstStyle>
              <a:lvl1pPr algn="l" defTabSz="1261872">
                <a:lnSpc>
                  <a:spcPct val="83000"/>
                </a:lnSpc>
                <a:spcBef>
                  <a:spcPts val="800"/>
                </a:spcBef>
                <a:defRPr sz="34500" cap="all" spc="-207">
                  <a:solidFill>
                    <a:srgbClr val="FDE9A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6" name="Straight Connector 28">
              <a:extLst>
                <a:ext uri="{FF2B5EF4-FFF2-40B4-BE49-F238E27FC236}">
                  <a16:creationId xmlns:a16="http://schemas.microsoft.com/office/drawing/2014/main" id="{A4921781-8230-4C3B-9320-0B509718F24E}"/>
                </a:ext>
              </a:extLst>
            </p:cNvPr>
            <p:cNvSpPr/>
            <p:nvPr/>
          </p:nvSpPr>
          <p:spPr>
            <a:xfrm>
              <a:off x="17192171" y="3783783"/>
              <a:ext cx="0" cy="4515701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txBody>
            <a:bodyPr tIns="91439" bIns="91439"/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78BF324E-5818-411D-A257-898F1D11A6CD}"/>
                </a:ext>
              </a:extLst>
            </p:cNvPr>
            <p:cNvSpPr txBox="1"/>
            <p:nvPr/>
          </p:nvSpPr>
          <p:spPr>
            <a:xfrm>
              <a:off x="7801281" y="3959836"/>
              <a:ext cx="8764457" cy="43396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IN" sz="5400" dirty="0">
                  <a:solidFill>
                    <a:srgbClr val="FFFFFF"/>
                  </a:solidFill>
                </a:rPr>
                <a:t>Where are you aware of needing during emotionally-</a:t>
              </a:r>
              <a:r>
                <a:rPr lang="en-IN" sz="5400" dirty="0" err="1">
                  <a:solidFill>
                    <a:srgbClr val="FFFFFF"/>
                  </a:solidFill>
                </a:rPr>
                <a:t>centered</a:t>
              </a:r>
              <a:r>
                <a:rPr lang="en-IN" sz="5400" dirty="0">
                  <a:solidFill>
                    <a:srgbClr val="FFFFFF"/>
                  </a:solidFill>
                </a:rPr>
                <a:t> practices in order to feel safe, calm, secure, and/or focused?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856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31750246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reen field&#10;&#10;Description automatically generated">
            <a:extLst>
              <a:ext uri="{FF2B5EF4-FFF2-40B4-BE49-F238E27FC236}">
                <a16:creationId xmlns:a16="http://schemas.microsoft.com/office/drawing/2014/main" id="{E79FC389-A8E4-4071-B024-08BC2423F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DDC2D7-6EE8-4A09-A5D8-F70CCE740BE9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000">
                <a:schemeClr val="bg1">
                  <a:alpha val="44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A9E57D7-1FC9-4354-806B-9A045D719720}"/>
              </a:ext>
            </a:extLst>
          </p:cNvPr>
          <p:cNvSpPr txBox="1">
            <a:spLocks/>
          </p:cNvSpPr>
          <p:nvPr/>
        </p:nvSpPr>
        <p:spPr>
          <a:xfrm>
            <a:off x="1976906" y="1910430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Emotional Journaling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C685A5-4630-440B-AEE9-558BE7E0B2B3}"/>
              </a:ext>
            </a:extLst>
          </p:cNvPr>
          <p:cNvSpPr txBox="1"/>
          <p:nvPr/>
        </p:nvSpPr>
        <p:spPr>
          <a:xfrm>
            <a:off x="1976906" y="4378423"/>
            <a:ext cx="12654899" cy="703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calm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anxious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</a:t>
            </a:r>
            <a:r>
              <a:rPr lang="en-IN" sz="4800" b="0" dirty="0">
                <a:solidFill>
                  <a:srgbClr val="FFFFFF"/>
                </a:solidFill>
                <a:latin typeface="Helvetica"/>
                <a:sym typeface="Helvetica"/>
              </a:rPr>
              <a:t>angry</a:t>
            </a: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</a:t>
            </a:r>
            <a:r>
              <a:rPr lang="en-IN" sz="4800" b="0" dirty="0">
                <a:solidFill>
                  <a:srgbClr val="FFFFFF"/>
                </a:solidFill>
                <a:latin typeface="Helvetica"/>
                <a:sym typeface="Helvetica"/>
              </a:rPr>
              <a:t>excited</a:t>
            </a: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</a:t>
            </a:r>
            <a:r>
              <a:rPr lang="en-IN" sz="4800" b="0" dirty="0">
                <a:solidFill>
                  <a:srgbClr val="FFFFFF"/>
                </a:solidFill>
                <a:latin typeface="Helvetica"/>
                <a:sym typeface="Helvetica"/>
              </a:rPr>
              <a:t>afraid</a:t>
            </a: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</a:t>
            </a:r>
            <a:r>
              <a:rPr lang="en-IN" sz="4800" b="0" dirty="0">
                <a:solidFill>
                  <a:srgbClr val="FFFFFF"/>
                </a:solidFill>
                <a:latin typeface="Helvetica"/>
                <a:sym typeface="Helvetica"/>
              </a:rPr>
              <a:t>sad</a:t>
            </a: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 when . . .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 feel </a:t>
            </a:r>
            <a:r>
              <a:rPr lang="en-IN" sz="4800" b="0" dirty="0">
                <a:solidFill>
                  <a:srgbClr val="FFFFFF"/>
                </a:solidFill>
                <a:latin typeface="Helvetica"/>
                <a:sym typeface="Helvetica"/>
              </a:rPr>
              <a:t>hopeful</a:t>
            </a: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 when . . .</a:t>
            </a:r>
          </a:p>
        </p:txBody>
      </p:sp>
    </p:spTree>
    <p:extLst>
      <p:ext uri="{BB962C8B-B14F-4D97-AF65-F5344CB8AC3E}">
        <p14:creationId xmlns:p14="http://schemas.microsoft.com/office/powerpoint/2010/main" val="22024061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18CE9A-DF4A-445E-B099-3E89E30B1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13612"/>
          <a:stretch/>
        </p:blipFill>
        <p:spPr>
          <a:xfrm>
            <a:off x="-1" y="0"/>
            <a:ext cx="24383305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94789-EB78-4E2F-8D3D-BC769CEB88C2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740C97-E789-427C-A898-350BC2BCAE04}"/>
              </a:ext>
            </a:extLst>
          </p:cNvPr>
          <p:cNvSpPr txBox="1">
            <a:spLocks/>
          </p:cNvSpPr>
          <p:nvPr/>
        </p:nvSpPr>
        <p:spPr>
          <a:xfrm>
            <a:off x="11032417" y="1837036"/>
            <a:ext cx="12447016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Self-Management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EA4A530-A579-45BF-A11D-8B02ED2A758F}"/>
              </a:ext>
            </a:extLst>
          </p:cNvPr>
          <p:cNvSpPr txBox="1"/>
          <p:nvPr/>
        </p:nvSpPr>
        <p:spPr>
          <a:xfrm>
            <a:off x="11032416" y="3843099"/>
            <a:ext cx="11889793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A1C62B"/>
                </a:solidFill>
                <a:effectLst/>
                <a:uLnTx/>
                <a:uFillTx/>
                <a:latin typeface="Helvetica"/>
                <a:sym typeface="Helvetica"/>
              </a:rPr>
              <a:t>For unpleasant experiences and emotions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C03E04-72A8-4F8E-8311-E8989484C781}"/>
              </a:ext>
            </a:extLst>
          </p:cNvPr>
          <p:cNvSpPr txBox="1">
            <a:spLocks/>
          </p:cNvSpPr>
          <p:nvPr/>
        </p:nvSpPr>
        <p:spPr>
          <a:xfrm>
            <a:off x="11032416" y="5455404"/>
            <a:ext cx="6018124" cy="522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Stop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Breathe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Notice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Reflect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20516766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1CB3CF29-6636-4668-9BD3-7BEDD849F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1937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56F5B-4B6E-4F62-AA50-74EF917A7600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569677"/>
            <a:ext cx="18805330" cy="5279446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Managing Unpleasant </a:t>
            </a:r>
            <a:br>
              <a:rPr lang="en-IN" sz="10000" dirty="0"/>
            </a:br>
            <a:r>
              <a:rPr lang="en-IN" sz="10000" dirty="0"/>
              <a:t>Experiences </a:t>
            </a:r>
            <a:br>
              <a:rPr lang="en-IN" sz="10000" dirty="0"/>
            </a:br>
            <a:r>
              <a:rPr lang="en-IN" sz="10000" dirty="0"/>
              <a:t>and Emotions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2954215"/>
            <a:ext cx="18848782" cy="6435970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4039478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9C897BA2-8623-4FF6-B24D-96C292A4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0"/>
          <a:stretch/>
        </p:blipFill>
        <p:spPr>
          <a:xfrm flipH="1">
            <a:off x="-1" y="0"/>
            <a:ext cx="24410931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1F857477-A0CF-4DBE-B712-10749F6BEE80}"/>
              </a:ext>
            </a:extLst>
          </p:cNvPr>
          <p:cNvSpPr txBox="1"/>
          <p:nvPr/>
        </p:nvSpPr>
        <p:spPr>
          <a:xfrm>
            <a:off x="11373281" y="1097785"/>
            <a:ext cx="10961855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3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of Emotions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dirty="0"/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Student Workbook practices for this week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Next session is at TIME/DATE/LOCATION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Final announcements</a:t>
            </a:r>
          </a:p>
          <a:p>
            <a:pPr algn="l">
              <a:spcBef>
                <a:spcPts val="1900"/>
              </a:spcBef>
              <a:buClr>
                <a:schemeClr val="accent4"/>
              </a:buClr>
              <a:buSzPct val="100000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91164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42205749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B2EAB102-554B-49B1-ADE3-322D27FBD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B18E8D-8E02-4A4A-A573-0066434DAC48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3E3D98-0B05-4F56-95AE-4023060BBB26}"/>
              </a:ext>
            </a:extLst>
          </p:cNvPr>
          <p:cNvSpPr txBox="1">
            <a:spLocks/>
          </p:cNvSpPr>
          <p:nvPr/>
        </p:nvSpPr>
        <p:spPr>
          <a:xfrm>
            <a:off x="1507415" y="1473509"/>
            <a:ext cx="9524377" cy="538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/>
              <a:t>Emotion (n):</a:t>
            </a:r>
          </a:p>
          <a:p>
            <a:pPr hangingPunct="1"/>
            <a:r>
              <a:rPr lang="en-IN" sz="7200" b="0" cap="none" dirty="0"/>
              <a:t>a psychological response to stimuli in the body and brain.</a:t>
            </a:r>
          </a:p>
        </p:txBody>
      </p:sp>
    </p:spTree>
    <p:extLst>
      <p:ext uri="{BB962C8B-B14F-4D97-AF65-F5344CB8AC3E}">
        <p14:creationId xmlns:p14="http://schemas.microsoft.com/office/powerpoint/2010/main" val="37110883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B6009D8-8D5E-4A79-A0FE-F4D7CAD0F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F34698-2292-478C-B1A0-28B7B56F7F03}"/>
              </a:ext>
            </a:extLst>
          </p:cNvPr>
          <p:cNvSpPr txBox="1">
            <a:spLocks/>
          </p:cNvSpPr>
          <p:nvPr/>
        </p:nvSpPr>
        <p:spPr>
          <a:xfrm>
            <a:off x="1595907" y="3494038"/>
            <a:ext cx="10424644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dirty="0"/>
              <a:t>Emotions are . . 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EE3C51-8EA2-4849-B7A1-9EFF21966113}"/>
              </a:ext>
            </a:extLst>
          </p:cNvPr>
          <p:cNvSpPr txBox="1"/>
          <p:nvPr/>
        </p:nvSpPr>
        <p:spPr>
          <a:xfrm>
            <a:off x="1595907" y="5962032"/>
            <a:ext cx="10710394" cy="432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Activated by stimuli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Responses to the body and mind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Part of the whole self</a:t>
            </a:r>
          </a:p>
          <a:p>
            <a:pPr marL="990600" indent="-990600" algn="l">
              <a:spcBef>
                <a:spcPts val="1900"/>
              </a:spcBef>
              <a:buClr>
                <a:schemeClr val="accent4"/>
              </a:buClr>
              <a:buSzPct val="100000"/>
              <a:buChar char="๏"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Normal and necessary</a:t>
            </a:r>
          </a:p>
        </p:txBody>
      </p:sp>
    </p:spTree>
    <p:extLst>
      <p:ext uri="{BB962C8B-B14F-4D97-AF65-F5344CB8AC3E}">
        <p14:creationId xmlns:p14="http://schemas.microsoft.com/office/powerpoint/2010/main" val="17659060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71D937-AC5B-464C-B644-2FADCA7C77B3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 descr="A person standing in front of a sunset&#10;&#10;Description automatically generated">
              <a:extLst>
                <a:ext uri="{FF2B5EF4-FFF2-40B4-BE49-F238E27FC236}">
                  <a16:creationId xmlns:a16="http://schemas.microsoft.com/office/drawing/2014/main" id="{35D722DD-B643-44B6-960F-A0993AACA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9"/>
            <a:stretch/>
          </p:blipFill>
          <p:spPr>
            <a:xfrm flipH="1">
              <a:off x="0" y="0"/>
              <a:ext cx="19773900" cy="13716000"/>
            </a:xfrm>
            <a:prstGeom prst="rect">
              <a:avLst/>
            </a:prstGeom>
          </p:spPr>
        </p:pic>
        <p:pic>
          <p:nvPicPr>
            <p:cNvPr id="5" name="Picture 4" descr="A person standing in front of a sunset&#10;&#10;Description automatically generated">
              <a:extLst>
                <a:ext uri="{FF2B5EF4-FFF2-40B4-BE49-F238E27FC236}">
                  <a16:creationId xmlns:a16="http://schemas.microsoft.com/office/drawing/2014/main" id="{E64A5E7C-F987-4C4D-8A27-F00CE069B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982"/>
            <a:stretch/>
          </p:blipFill>
          <p:spPr>
            <a:xfrm flipH="1">
              <a:off x="17583150" y="0"/>
              <a:ext cx="6800850" cy="137160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483802F-3493-48EF-97C1-06FC69170468}"/>
              </a:ext>
            </a:extLst>
          </p:cNvPr>
          <p:cNvSpPr txBox="1">
            <a:spLocks/>
          </p:cNvSpPr>
          <p:nvPr/>
        </p:nvSpPr>
        <p:spPr>
          <a:xfrm>
            <a:off x="4781550" y="1227088"/>
            <a:ext cx="14478842" cy="191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en-IN" dirty="0">
                <a:solidFill>
                  <a:schemeClr val="bg1"/>
                </a:solidFill>
              </a:rPr>
              <a:t>Emotional Responses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0B84A0-7CF7-401F-9E03-10D309F93B5F}"/>
              </a:ext>
            </a:extLst>
          </p:cNvPr>
          <p:cNvGrpSpPr/>
          <p:nvPr/>
        </p:nvGrpSpPr>
        <p:grpSpPr>
          <a:xfrm>
            <a:off x="10143298" y="3690376"/>
            <a:ext cx="13456257" cy="5961619"/>
            <a:chOff x="7448645" y="3695292"/>
            <a:chExt cx="13456257" cy="5961619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F00D81A-A764-4F53-B6A1-13E8482EF531}"/>
                </a:ext>
              </a:extLst>
            </p:cNvPr>
            <p:cNvSpPr txBox="1"/>
            <p:nvPr/>
          </p:nvSpPr>
          <p:spPr>
            <a:xfrm>
              <a:off x="17750766" y="4170510"/>
              <a:ext cx="3154136" cy="548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normAutofit/>
            </a:bodyPr>
            <a:lstStyle>
              <a:lvl1pPr algn="l" defTabSz="1261872">
                <a:lnSpc>
                  <a:spcPct val="83000"/>
                </a:lnSpc>
                <a:spcBef>
                  <a:spcPts val="800"/>
                </a:spcBef>
                <a:defRPr sz="34500" cap="all" spc="-207">
                  <a:solidFill>
                    <a:srgbClr val="FDE9A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solidFill>
                    <a:srgbClr val="9A8616"/>
                  </a:solidFill>
                </a:rPr>
                <a:t>?</a:t>
              </a:r>
            </a:p>
          </p:txBody>
        </p:sp>
        <p:sp>
          <p:nvSpPr>
            <p:cNvPr id="10" name="Straight Connector 28">
              <a:extLst>
                <a:ext uri="{FF2B5EF4-FFF2-40B4-BE49-F238E27FC236}">
                  <a16:creationId xmlns:a16="http://schemas.microsoft.com/office/drawing/2014/main" id="{6CCE550F-3CFC-4F97-88E8-9F0E8B213BBD}"/>
                </a:ext>
              </a:extLst>
            </p:cNvPr>
            <p:cNvSpPr/>
            <p:nvPr/>
          </p:nvSpPr>
          <p:spPr>
            <a:xfrm>
              <a:off x="17192171" y="3783783"/>
              <a:ext cx="0" cy="5082153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txBody>
            <a:bodyPr tIns="91439" bIns="91439"/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B98EFE32-0673-4104-9EA6-198E0ABBBC5D}"/>
                </a:ext>
              </a:extLst>
            </p:cNvPr>
            <p:cNvSpPr txBox="1"/>
            <p:nvPr/>
          </p:nvSpPr>
          <p:spPr>
            <a:xfrm>
              <a:off x="7448645" y="3695292"/>
              <a:ext cx="9117094" cy="51706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IN" sz="5400" dirty="0">
                  <a:solidFill>
                    <a:schemeClr val="bg1"/>
                  </a:solidFill>
                </a:rPr>
                <a:t>Write down the emotion each image elicits in you. There may be more than one.</a:t>
              </a:r>
            </a:p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IN" sz="5400" dirty="0">
                <a:solidFill>
                  <a:schemeClr val="bg1"/>
                </a:solidFill>
              </a:endParaRPr>
            </a:p>
            <a:p>
              <a:pPr algn="r" defTabSz="1828800">
                <a:defRPr sz="65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IN" sz="5400" dirty="0">
                  <a:solidFill>
                    <a:schemeClr val="bg1"/>
                  </a:solidFill>
                </a:rPr>
                <a:t>There are no right or wrong answers, only your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8615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A dark room&#10;&#10;Description automatically generated">
            <a:extLst>
              <a:ext uri="{FF2B5EF4-FFF2-40B4-BE49-F238E27FC236}">
                <a16:creationId xmlns:a16="http://schemas.microsoft.com/office/drawing/2014/main" id="{5294BD02-A669-4291-9021-6CB614D9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9" b="18590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97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10CF806-B029-450C-961D-C99A107E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46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C774CD06-5E01-4942-9CED-B3A3DF97D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0" b="45000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88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D48A3FD-D2DE-4A94-9358-AA9065895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4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52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336</Words>
  <Application>Microsoft Office PowerPoint</Application>
  <PresentationFormat>Custom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Garamond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Guided Practice:  Sensing into our Emotions</vt:lpstr>
      <vt:lpstr>PowerPoint Presentation</vt:lpstr>
      <vt:lpstr>Guided Practice:  The (Emotional)  Body Scan</vt:lpstr>
      <vt:lpstr>PowerPoint Presentation</vt:lpstr>
      <vt:lpstr>Break</vt:lpstr>
      <vt:lpstr>PowerPoint Presentation</vt:lpstr>
      <vt:lpstr>PowerPoint Presentation</vt:lpstr>
      <vt:lpstr>Guided Practice:  Managing Unpleasant  Experiences  and Emotions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23</cp:revision>
  <dcterms:modified xsi:type="dcterms:W3CDTF">2020-09-22T14:10:59Z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1936271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