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1"/>
  </p:sldMasterIdLst>
  <p:notesMasterIdLst>
    <p:notesMasterId r:id="rId22"/>
  </p:notesMasterIdLst>
  <p:sldIdLst>
    <p:sldId id="256" r:id="rId2"/>
    <p:sldId id="270" r:id="rId3"/>
    <p:sldId id="276" r:id="rId4"/>
    <p:sldId id="274" r:id="rId5"/>
    <p:sldId id="300" r:id="rId6"/>
    <p:sldId id="301" r:id="rId7"/>
    <p:sldId id="302" r:id="rId8"/>
    <p:sldId id="303" r:id="rId9"/>
    <p:sldId id="298" r:id="rId10"/>
    <p:sldId id="305" r:id="rId11"/>
    <p:sldId id="275" r:id="rId12"/>
    <p:sldId id="293" r:id="rId13"/>
    <p:sldId id="296" r:id="rId14"/>
    <p:sldId id="306" r:id="rId15"/>
    <p:sldId id="292" r:id="rId16"/>
    <p:sldId id="277" r:id="rId17"/>
    <p:sldId id="282" r:id="rId18"/>
    <p:sldId id="297" r:id="rId19"/>
    <p:sldId id="291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FFD579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/>
    <p:restoredTop sz="92799"/>
  </p:normalViewPr>
  <p:slideViewPr>
    <p:cSldViewPr snapToGrid="0" snapToObjects="1">
      <p:cViewPr varScale="1">
        <p:scale>
          <a:sx n="118" d="100"/>
          <a:sy n="118" d="100"/>
        </p:scale>
        <p:origin x="9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3108-BF85-6143-A039-FC38F23E87A8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4B30E-B303-E749-8BA9-BF26DFE3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10 seconds to respond to each prompt before clicking to the next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8B19BF0-FAA8-FB44-85B7-34709D8AD9A6}" type="datetime1">
              <a:rPr lang="en-US" smtClean="0"/>
              <a:t>7/2/20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2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2463-6A92-5F4F-BEA8-71361D0098ED}" type="datetime1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9ADD-3832-C840-9EFA-DD3ADF3504B4}" type="datetime1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B441-5AAF-294E-82E7-286B0631D1D9}" type="datetime1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958A1BB-00B2-8146-A00F-9B3E1004B71F}" type="datetime1">
              <a:rPr lang="en-US" smtClean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5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DC1-D408-F245-8D91-CAE10D6A4D18}" type="datetime1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44B5-89CC-9546-8F89-9740AA3ACB25}" type="datetime1">
              <a:rPr lang="en-US" smtClean="0"/>
              <a:t>7/2/20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B531-0C27-0048-B639-A2364AD25F20}" type="datetime1">
              <a:rPr lang="en-US" smtClean="0"/>
              <a:t>7/2/20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66F8-FDF1-8448-BD09-5DE21998214F}" type="datetime1">
              <a:rPr lang="en-US" smtClean="0"/>
              <a:t>7/2/20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F133D54-FD98-5444-AA3F-6F0CB53EA431}" type="datetime1">
              <a:rPr lang="en-US" smtClean="0"/>
              <a:t>7/2/20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0C3732-0EA3-5B4A-886B-EDF8461ED122}" type="datetime1">
              <a:rPr lang="en-US" smtClean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5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383D3B-9414-E048-8FCD-372C79651B57}" type="datetime1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563F2046-324F-4A85-AD1D-D6C97E967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" r="583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BC9B83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C2271-9ADB-B44C-AE80-AD445A3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34" y="1758150"/>
            <a:ext cx="3729162" cy="33417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Everyday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Mindfulness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with</a:t>
            </a:r>
            <a:br>
              <a:rPr lang="en-US" sz="2000" cap="none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Your Name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A2DD90A1-C848-9B47-9BC2-6D2657EF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05" y="5851907"/>
            <a:ext cx="457200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66652B-B5AD-FE4D-A299-B1CC51A2DCF7}"/>
              </a:ext>
            </a:extLst>
          </p:cNvPr>
          <p:cNvSpPr/>
          <p:nvPr/>
        </p:nvSpPr>
        <p:spPr>
          <a:xfrm>
            <a:off x="1655597" y="548893"/>
            <a:ext cx="1351015" cy="1124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125C582-E6EE-064D-B243-898685F6179F}"/>
              </a:ext>
            </a:extLst>
          </p:cNvPr>
          <p:cNvSpPr txBox="1">
            <a:spLocks/>
          </p:cNvSpPr>
          <p:nvPr/>
        </p:nvSpPr>
        <p:spPr>
          <a:xfrm>
            <a:off x="5686641" y="548893"/>
            <a:ext cx="5480927" cy="127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Session 3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Mindfulness of Emotions</a:t>
            </a:r>
          </a:p>
        </p:txBody>
      </p:sp>
    </p:spTree>
    <p:extLst>
      <p:ext uri="{BB962C8B-B14F-4D97-AF65-F5344CB8AC3E}">
        <p14:creationId xmlns:p14="http://schemas.microsoft.com/office/powerpoint/2010/main" val="3639899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2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3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397" y="10"/>
            <a:ext cx="12191206" cy="6857989"/>
          </a:xfrm>
          <a:prstGeom prst="rect">
            <a:avLst/>
          </a:prstGeom>
        </p:spPr>
      </p:pic>
      <p:sp>
        <p:nvSpPr>
          <p:cNvPr id="66" name="Rectangle 53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1767568"/>
            <a:ext cx="10689770" cy="49647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feel angry. </a:t>
            </a:r>
            <a:r>
              <a:rPr lang="en-US" sz="4200" dirty="0"/>
              <a:t>We are </a:t>
            </a:r>
            <a:r>
              <a:rPr lang="en-US" sz="4200" i="1" dirty="0"/>
              <a:t>not</a:t>
            </a:r>
            <a:r>
              <a:rPr lang="en-US" sz="4200" dirty="0"/>
              <a:t> an angry person.</a:t>
            </a:r>
            <a:br>
              <a:rPr lang="en-US" sz="4200" dirty="0"/>
            </a:br>
            <a:br>
              <a:rPr lang="en-US" sz="4200" dirty="0"/>
            </a:br>
            <a:r>
              <a:rPr lang="en-US" sz="4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We feel tired. </a:t>
            </a:r>
            <a:r>
              <a:rPr lang="en-US" sz="4200" dirty="0"/>
              <a:t>We are </a:t>
            </a:r>
            <a:r>
              <a:rPr lang="en-US" sz="4200" i="1" dirty="0"/>
              <a:t>not</a:t>
            </a:r>
            <a:r>
              <a:rPr lang="en-US" sz="4200" dirty="0"/>
              <a:t> a lazy person.</a:t>
            </a:r>
            <a:br>
              <a:rPr lang="en-US" sz="4200" dirty="0"/>
            </a:br>
            <a:br>
              <a:rPr lang="en-US" sz="4200" dirty="0"/>
            </a:br>
            <a:r>
              <a:rPr lang="en-US" sz="4200" dirty="0">
                <a:solidFill>
                  <a:srgbClr val="FFD579"/>
                </a:solidFill>
              </a:rPr>
              <a:t>We feel afraid. </a:t>
            </a:r>
            <a:r>
              <a:rPr lang="en-US" sz="4200" dirty="0"/>
              <a:t>We are </a:t>
            </a:r>
            <a:r>
              <a:rPr lang="en-US" sz="4200" i="1" dirty="0"/>
              <a:t>not</a:t>
            </a:r>
            <a:r>
              <a:rPr lang="en-US" sz="4200" dirty="0"/>
              <a:t> a fearful person.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80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219095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Practice: </a:t>
            </a:r>
            <a:br>
              <a:rPr lang="en-US" sz="9600" spc="-100" dirty="0"/>
            </a:br>
            <a:r>
              <a:rPr lang="en-US" sz="7200" spc="-100" dirty="0"/>
              <a:t>Sensing into </a:t>
            </a:r>
            <a:br>
              <a:rPr lang="en-US" sz="7200" spc="-100" dirty="0"/>
            </a:br>
            <a:r>
              <a:rPr lang="en-US" sz="7200" spc="-100" dirty="0"/>
              <a:t>our Emotions</a:t>
            </a:r>
            <a:endParaRPr lang="en-US" sz="5400" spc="-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5177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AC5456-3602-1D4B-9D8C-E51BD302E1E2}"/>
              </a:ext>
            </a:extLst>
          </p:cNvPr>
          <p:cNvSpPr txBox="1">
            <a:spLocks/>
          </p:cNvSpPr>
          <p:nvPr/>
        </p:nvSpPr>
        <p:spPr>
          <a:xfrm>
            <a:off x="8294816" y="2057401"/>
            <a:ext cx="267593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83000"/>
              </a:lnSpc>
              <a:spcAft>
                <a:spcPts val="600"/>
              </a:spcAft>
            </a:pPr>
            <a:r>
              <a:rPr lang="en-US" sz="16600" cap="all" spc="-1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21BA6-075A-C149-8968-8128B8E4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B47A4-57B6-8447-B1DE-2C5DA92EA2D1}"/>
              </a:ext>
            </a:extLst>
          </p:cNvPr>
          <p:cNvSpPr/>
          <p:nvPr/>
        </p:nvSpPr>
        <p:spPr>
          <a:xfrm>
            <a:off x="1189735" y="1999250"/>
            <a:ext cx="659256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How do you notice the body and mind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connected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disconnected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algn="ctr">
              <a:spcAft>
                <a:spcPts val="600"/>
              </a:spcAft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are the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similarities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differences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between pleasant and unpleasant emotions in the body? </a:t>
            </a:r>
          </a:p>
        </p:txBody>
      </p:sp>
    </p:spTree>
    <p:extLst>
      <p:ext uri="{BB962C8B-B14F-4D97-AF65-F5344CB8AC3E}">
        <p14:creationId xmlns:p14="http://schemas.microsoft.com/office/powerpoint/2010/main" val="2291653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219095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Practice: </a:t>
            </a:r>
            <a:br>
              <a:rPr lang="en-US" sz="9600" spc="-100" dirty="0"/>
            </a:br>
            <a:r>
              <a:rPr lang="en-US" sz="6000" spc="-100" dirty="0"/>
              <a:t>The (Emotional)</a:t>
            </a:r>
            <a:br>
              <a:rPr lang="en-US" sz="6000" spc="-100" dirty="0"/>
            </a:br>
            <a:r>
              <a:rPr lang="en-US" sz="6000" spc="-100" dirty="0"/>
              <a:t>Body Scan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95182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AC5456-3602-1D4B-9D8C-E51BD302E1E2}"/>
              </a:ext>
            </a:extLst>
          </p:cNvPr>
          <p:cNvSpPr txBox="1">
            <a:spLocks/>
          </p:cNvSpPr>
          <p:nvPr/>
        </p:nvSpPr>
        <p:spPr>
          <a:xfrm>
            <a:off x="8294816" y="2057401"/>
            <a:ext cx="267593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83000"/>
              </a:lnSpc>
              <a:spcAft>
                <a:spcPts val="600"/>
              </a:spcAft>
            </a:pPr>
            <a:r>
              <a:rPr lang="en-US" sz="16600" cap="all" spc="-1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21BA6-075A-C149-8968-8128B8E4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14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B47A4-57B6-8447-B1DE-2C5DA92EA2D1}"/>
              </a:ext>
            </a:extLst>
          </p:cNvPr>
          <p:cNvSpPr/>
          <p:nvPr/>
        </p:nvSpPr>
        <p:spPr>
          <a:xfrm>
            <a:off x="1269565" y="2390653"/>
            <a:ext cx="65925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6"/>
                </a:solidFill>
              </a:rPr>
              <a:t>Where are you aware of needing during emotionally-centered practices in order to feel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safe</a:t>
            </a:r>
            <a:r>
              <a:rPr lang="en-US" sz="3200" dirty="0">
                <a:solidFill>
                  <a:schemeClr val="accent6"/>
                </a:solidFill>
              </a:rPr>
              <a:t>,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calm</a:t>
            </a:r>
            <a:r>
              <a:rPr lang="en-US" sz="3200" dirty="0">
                <a:solidFill>
                  <a:schemeClr val="accent6"/>
                </a:solidFill>
              </a:rPr>
              <a:t>,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secure</a:t>
            </a:r>
            <a:r>
              <a:rPr lang="en-US" sz="3200" dirty="0">
                <a:solidFill>
                  <a:schemeClr val="accent6"/>
                </a:solidFill>
              </a:rPr>
              <a:t>, and/or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focused</a:t>
            </a:r>
            <a:r>
              <a:rPr lang="en-US" sz="3200" dirty="0">
                <a:solidFill>
                  <a:schemeClr val="accent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900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ird on a beach&#10;&#10;Description automatically generated">
            <a:extLst>
              <a:ext uri="{FF2B5EF4-FFF2-40B4-BE49-F238E27FC236}">
                <a16:creationId xmlns:a16="http://schemas.microsoft.com/office/drawing/2014/main" id="{1F51DA0E-4043-3B4C-A9AA-35ED10D7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solidFill>
            <a:schemeClr val="accent6">
              <a:alpha val="7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C09A5-91F8-6E4E-8DED-BC6D8B06A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87155"/>
            <a:ext cx="11548532" cy="4163884"/>
          </a:xfrm>
        </p:spPr>
        <p:txBody>
          <a:bodyPr anchor="t">
            <a:normAutofit/>
          </a:bodyPr>
          <a:lstStyle/>
          <a:p>
            <a:pPr algn="l"/>
            <a:r>
              <a:rPr lang="en-US" sz="9600" cap="none" spc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64247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642593"/>
            <a:ext cx="6802265" cy="1744183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Emotional Journaling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892807"/>
            <a:ext cx="6281928" cy="4322599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 feel </a:t>
            </a:r>
            <a:r>
              <a:rPr lang="en-US" sz="2800" dirty="0">
                <a:solidFill>
                  <a:srgbClr val="941651"/>
                </a:solidFill>
              </a:rPr>
              <a:t>calm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when . . .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 feel </a:t>
            </a:r>
            <a:r>
              <a:rPr lang="en-US" sz="2800" dirty="0">
                <a:solidFill>
                  <a:srgbClr val="941651"/>
                </a:solidFill>
              </a:rPr>
              <a:t>anxious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when . . .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 feel </a:t>
            </a:r>
            <a:r>
              <a:rPr lang="en-US" sz="2800" dirty="0">
                <a:solidFill>
                  <a:srgbClr val="941651"/>
                </a:solidFill>
              </a:rPr>
              <a:t>angry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when . . .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 feel </a:t>
            </a:r>
            <a:r>
              <a:rPr lang="en-US" sz="2800" dirty="0">
                <a:solidFill>
                  <a:srgbClr val="941651"/>
                </a:solidFill>
              </a:rPr>
              <a:t>excited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when . . .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 feel </a:t>
            </a:r>
            <a:r>
              <a:rPr lang="en-US" sz="2800" dirty="0">
                <a:solidFill>
                  <a:srgbClr val="941651"/>
                </a:solidFill>
              </a:rPr>
              <a:t>afraid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when . . .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 feel </a:t>
            </a:r>
            <a:r>
              <a:rPr lang="en-US" sz="2800" dirty="0">
                <a:solidFill>
                  <a:srgbClr val="941651"/>
                </a:solidFill>
              </a:rPr>
              <a:t>sad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when . . .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 feel </a:t>
            </a:r>
            <a:r>
              <a:rPr lang="en-US" sz="2800" dirty="0">
                <a:solidFill>
                  <a:srgbClr val="941651"/>
                </a:solidFill>
              </a:rPr>
              <a:t>hopeful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when . . .</a:t>
            </a:r>
          </a:p>
          <a:p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37371" y="336004"/>
            <a:ext cx="4124416" cy="61859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696" y="320670"/>
            <a:ext cx="4144798" cy="6216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552994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Self-Management</a:t>
            </a:r>
            <a:endParaRPr lang="en-US" sz="5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Stop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Breathe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Notice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Reflect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Respond</a:t>
            </a: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05ED4A-1F89-0E41-9CA9-ECF542ABEDF6}"/>
              </a:ext>
            </a:extLst>
          </p:cNvPr>
          <p:cNvSpPr/>
          <p:nvPr/>
        </p:nvSpPr>
        <p:spPr>
          <a:xfrm>
            <a:off x="6939619" y="1930166"/>
            <a:ext cx="4632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For unpleasant experiences and emotions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34" y="1773882"/>
            <a:ext cx="8652938" cy="3269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Practice: </a:t>
            </a:r>
            <a:br>
              <a:rPr lang="en-US" sz="6000" spc="-100" dirty="0"/>
            </a:br>
            <a:r>
              <a:rPr lang="en-US" sz="5400" spc="-100" dirty="0"/>
              <a:t>Managing Unpleasant Experiences and Emotions</a:t>
            </a:r>
            <a:endParaRPr lang="en-US" sz="6000" spc="-1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907955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Closing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Student Workbook practices for this week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Next session is at TIME/DATE/LOCATION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Final announcements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5" r="11861"/>
          <a:stretch/>
        </p:blipFill>
        <p:spPr>
          <a:xfrm>
            <a:off x="7668768" y="228600"/>
            <a:ext cx="4523232" cy="6400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5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0" r="-2" b="7817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Emotion (n):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 psychological response to stimuli in the body and brain.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2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AC5456-3602-1D4B-9D8C-E51BD302E1E2}"/>
              </a:ext>
            </a:extLst>
          </p:cNvPr>
          <p:cNvSpPr txBox="1">
            <a:spLocks/>
          </p:cNvSpPr>
          <p:nvPr/>
        </p:nvSpPr>
        <p:spPr>
          <a:xfrm>
            <a:off x="8294816" y="2057401"/>
            <a:ext cx="267593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83000"/>
              </a:lnSpc>
              <a:spcAft>
                <a:spcPts val="600"/>
              </a:spcAft>
            </a:pPr>
            <a:r>
              <a:rPr lang="en-US" sz="4400" cap="all" spc="-100" dirty="0">
                <a:solidFill>
                  <a:schemeClr val="tx1"/>
                </a:solidFill>
              </a:rPr>
              <a:t>Closing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21BA6-075A-C149-8968-8128B8E4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20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B47A4-57B6-8447-B1DE-2C5DA92EA2D1}"/>
              </a:ext>
            </a:extLst>
          </p:cNvPr>
          <p:cNvSpPr/>
          <p:nvPr/>
        </p:nvSpPr>
        <p:spPr>
          <a:xfrm>
            <a:off x="1038590" y="2851919"/>
            <a:ext cx="65925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Wish each other and 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93400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696" y="321009"/>
            <a:ext cx="4144798" cy="6215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Emotions are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Activated by stimuli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Responses to the body and mind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Part of the whole self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Normal and necessary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AC5456-3602-1D4B-9D8C-E51BD302E1E2}"/>
              </a:ext>
            </a:extLst>
          </p:cNvPr>
          <p:cNvSpPr txBox="1">
            <a:spLocks/>
          </p:cNvSpPr>
          <p:nvPr/>
        </p:nvSpPr>
        <p:spPr>
          <a:xfrm>
            <a:off x="8294816" y="2057401"/>
            <a:ext cx="267593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83000"/>
              </a:lnSpc>
              <a:spcAft>
                <a:spcPts val="600"/>
              </a:spcAft>
            </a:pPr>
            <a:r>
              <a:rPr lang="en-US" sz="16600" cap="all" spc="-1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21BA6-075A-C149-8968-8128B8E4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B47A4-57B6-8447-B1DE-2C5DA92EA2D1}"/>
              </a:ext>
            </a:extLst>
          </p:cNvPr>
          <p:cNvSpPr/>
          <p:nvPr/>
        </p:nvSpPr>
        <p:spPr>
          <a:xfrm>
            <a:off x="1250690" y="1411615"/>
            <a:ext cx="65925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5"/>
                </a:solidFill>
              </a:rPr>
              <a:t>Emotional Responses</a:t>
            </a:r>
          </a:p>
          <a:p>
            <a:pPr algn="ctr">
              <a:spcAft>
                <a:spcPts val="600"/>
              </a:spcAft>
            </a:pPr>
            <a:endParaRPr lang="en-US" sz="3200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Write down the emotion each image elicits in you. There may be more than one.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There are no right or wrong answers, only your answers.</a:t>
            </a:r>
          </a:p>
        </p:txBody>
      </p:sp>
    </p:spTree>
    <p:extLst>
      <p:ext uri="{BB962C8B-B14F-4D97-AF65-F5344CB8AC3E}">
        <p14:creationId xmlns:p14="http://schemas.microsoft.com/office/powerpoint/2010/main" val="3273715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ark room&#10;&#10;Description automatically generated">
            <a:extLst>
              <a:ext uri="{FF2B5EF4-FFF2-40B4-BE49-F238E27FC236}">
                <a16:creationId xmlns:a16="http://schemas.microsoft.com/office/drawing/2014/main" id="{3F4CC59F-0B3B-A14E-A24D-C71589C0F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3840" y="365760"/>
            <a:ext cx="4084320" cy="61264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2C79D-7AB6-AD43-8997-E7D5A805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4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4CC59F-0B3B-A14E-A24D-C71589C0F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01140" y="365760"/>
            <a:ext cx="9189720" cy="61264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2C79D-7AB6-AD43-8997-E7D5A805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4CC59F-0B3B-A14E-A24D-C71589C0F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053840" y="365760"/>
            <a:ext cx="4084320" cy="61264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2C79D-7AB6-AD43-8997-E7D5A805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6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4CC59F-0B3B-A14E-A24D-C71589C0F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68593" y="411480"/>
            <a:ext cx="9054813" cy="603504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2C79D-7AB6-AD43-8997-E7D5A805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02" t="167" r="20070" b="-167"/>
          <a:stretch/>
        </p:blipFill>
        <p:spPr>
          <a:xfrm>
            <a:off x="271405" y="253548"/>
            <a:ext cx="5831374" cy="6400800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How do we live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mindfully</a:t>
            </a:r>
            <a:r>
              <a:rPr lang="en-US" sz="4800" dirty="0"/>
              <a:t> of our emotions, </a:t>
            </a:r>
            <a:r>
              <a:rPr lang="en-US" sz="4800" i="1" dirty="0"/>
              <a:t>without</a:t>
            </a:r>
            <a:r>
              <a:rPr lang="en-US" sz="4800" dirty="0"/>
              <a:t> allowing them to overwhelm or dictate?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23C24"/>
      </a:dk2>
      <a:lt2>
        <a:srgbClr val="E2E6E8"/>
      </a:lt2>
      <a:accent1>
        <a:srgbClr val="BC9B83"/>
      </a:accent1>
      <a:accent2>
        <a:srgbClr val="ABA175"/>
      </a:accent2>
      <a:accent3>
        <a:srgbClr val="9BA57D"/>
      </a:accent3>
      <a:accent4>
        <a:srgbClr val="88AC75"/>
      </a:accent4>
      <a:accent5>
        <a:srgbClr val="81AC85"/>
      </a:accent5>
      <a:accent6>
        <a:srgbClr val="77AE92"/>
      </a:accent6>
      <a:hlink>
        <a:srgbClr val="5A86A6"/>
      </a:hlink>
      <a:folHlink>
        <a:srgbClr val="828282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362</Words>
  <Application>Microsoft Macintosh PowerPoint</Application>
  <PresentationFormat>Widescreen</PresentationFormat>
  <Paragraphs>80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Sagona Book</vt:lpstr>
      <vt:lpstr>Sagona ExtraLight</vt:lpstr>
      <vt:lpstr>SavonVTI</vt:lpstr>
      <vt:lpstr>Everyday Mindfulness  with Your Name</vt:lpstr>
      <vt:lpstr>Emotion (n):  a psychological response to stimuli in the body and brain.</vt:lpstr>
      <vt:lpstr>Emotions are 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live mindfully of our emotions, without allowing them to overwhelm or dictate?</vt:lpstr>
      <vt:lpstr>We feel angry. We are not an angry person.  We feel tired. We are not a lazy person.  We feel afraid. We are not a fearful person.</vt:lpstr>
      <vt:lpstr>Guided Practice:  Sensing into  our Emotions</vt:lpstr>
      <vt:lpstr>PowerPoint Presentation</vt:lpstr>
      <vt:lpstr>Guided Practice:  The (Emotional) Body Scan</vt:lpstr>
      <vt:lpstr>PowerPoint Presentation</vt:lpstr>
      <vt:lpstr>Break</vt:lpstr>
      <vt:lpstr>Emotional Journaling</vt:lpstr>
      <vt:lpstr>Self-Management</vt:lpstr>
      <vt:lpstr>Guided Practice:  Managing Unpleasant Experiences and Emotions</vt:lpstr>
      <vt:lpstr>Closing Notes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  with Your Name</dc:title>
  <dc:creator>Melody Gee</dc:creator>
  <cp:lastModifiedBy>Melody Gee</cp:lastModifiedBy>
  <cp:revision>25</cp:revision>
  <dcterms:created xsi:type="dcterms:W3CDTF">2020-07-01T14:36:35Z</dcterms:created>
  <dcterms:modified xsi:type="dcterms:W3CDTF">2020-07-02T15:35:58Z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1054725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