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0" r:id="rId1"/>
  </p:sldMasterIdLst>
  <p:notesMasterIdLst>
    <p:notesMasterId r:id="rId16"/>
  </p:notesMasterIdLst>
  <p:sldIdLst>
    <p:sldId id="256" r:id="rId2"/>
    <p:sldId id="274" r:id="rId3"/>
    <p:sldId id="275" r:id="rId4"/>
    <p:sldId id="295" r:id="rId5"/>
    <p:sldId id="276" r:id="rId6"/>
    <p:sldId id="296" r:id="rId7"/>
    <p:sldId id="293" r:id="rId8"/>
    <p:sldId id="297" r:id="rId9"/>
    <p:sldId id="292" r:id="rId10"/>
    <p:sldId id="277" r:id="rId11"/>
    <p:sldId id="270" r:id="rId12"/>
    <p:sldId id="282" r:id="rId13"/>
    <p:sldId id="291" r:id="rId14"/>
    <p:sldId id="28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651"/>
    <a:srgbClr val="73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0"/>
    <p:restoredTop sz="92789"/>
  </p:normalViewPr>
  <p:slideViewPr>
    <p:cSldViewPr snapToGrid="0" snapToObjects="1">
      <p:cViewPr varScale="1">
        <p:scale>
          <a:sx n="139" d="100"/>
          <a:sy n="139" d="100"/>
        </p:scale>
        <p:origin x="1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83108-BF85-6143-A039-FC38F23E87A8}" type="datetimeFigureOut">
              <a:rPr lang="en-US" smtClean="0"/>
              <a:t>6/24/20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4B30E-B303-E749-8BA9-BF26DFE3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3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10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31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77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8B19BF0-FAA8-FB44-85B7-34709D8AD9A6}" type="datetime1">
              <a:rPr lang="en-US" smtClean="0"/>
              <a:t>6/24/20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2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2463-6A92-5F4F-BEA8-71361D0098ED}" type="datetime1">
              <a:rPr lang="en-US" smtClean="0"/>
              <a:t>6/24/20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5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9ADD-3832-C840-9EFA-DD3ADF3504B4}" type="datetime1">
              <a:rPr lang="en-US" smtClean="0"/>
              <a:t>6/24/20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6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B441-5AAF-294E-82E7-286B0631D1D9}" type="datetime1">
              <a:rPr lang="en-US" smtClean="0"/>
              <a:t>6/24/20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958A1BB-00B2-8146-A00F-9B3E1004B71F}" type="datetime1">
              <a:rPr lang="en-US" smtClean="0"/>
              <a:t>6/24/20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5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DC1-D408-F245-8D91-CAE10D6A4D18}" type="datetime1">
              <a:rPr lang="en-US" smtClean="0"/>
              <a:t>6/24/20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1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44B5-89CC-9546-8F89-9740AA3ACB25}" type="datetime1">
              <a:rPr lang="en-US" smtClean="0"/>
              <a:t>6/24/20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0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B531-0C27-0048-B639-A2364AD25F20}" type="datetime1">
              <a:rPr lang="en-US" smtClean="0"/>
              <a:t>6/24/20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4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66F8-FDF1-8448-BD09-5DE21998214F}" type="datetime1">
              <a:rPr lang="en-US" smtClean="0"/>
              <a:t>6/24/20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1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F133D54-FD98-5444-AA3F-6F0CB53EA431}" type="datetime1">
              <a:rPr lang="en-US" smtClean="0"/>
              <a:t>6/24/20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9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50C3732-0EA3-5B4A-886B-EDF8461ED122}" type="datetime1">
              <a:rPr lang="en-US" smtClean="0"/>
              <a:t>6/24/20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595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F383D3B-9414-E048-8FCD-372C79651B57}" type="datetime1">
              <a:rPr lang="en-US" smtClean="0"/>
              <a:t>6/24/20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0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89" r:id="rId4"/>
    <p:sldLayoutId id="2147483690" r:id="rId5"/>
    <p:sldLayoutId id="2147483696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>
            <a:extLst>
              <a:ext uri="{FF2B5EF4-FFF2-40B4-BE49-F238E27FC236}">
                <a16:creationId xmlns:a16="http://schemas.microsoft.com/office/drawing/2014/main" id="{563F2046-324F-4A85-AD1D-D6C97E9679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2" r="583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chemeClr val="bg1">
              <a:alpha val="3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90846F-3F1A-44C0-89BC-2CEB1E8F5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rgbClr val="BC9B83">
              <a:alpha val="40000"/>
            </a:srgb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977" y="164592"/>
            <a:ext cx="4334256" cy="652881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FC2271-9ADB-B44C-AE80-AD445A3D2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034" y="1758150"/>
            <a:ext cx="3729162" cy="33417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Everyday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Mindfulness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000" cap="none" dirty="0">
                <a:solidFill>
                  <a:schemeClr val="tx1"/>
                </a:solidFill>
              </a:rPr>
              <a:t>with</a:t>
            </a:r>
            <a:br>
              <a:rPr lang="en-US" sz="2000" cap="none" dirty="0">
                <a:solidFill>
                  <a:schemeClr val="tx1"/>
                </a:solidFill>
              </a:rPr>
            </a:br>
            <a:r>
              <a:rPr lang="en-US" sz="2000" cap="none" dirty="0">
                <a:solidFill>
                  <a:schemeClr val="tx1"/>
                </a:solidFill>
              </a:rPr>
              <a:t>Your Name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" name="Picture 9" descr="A picture containing device&#10;&#10;Description automatically generated">
            <a:extLst>
              <a:ext uri="{FF2B5EF4-FFF2-40B4-BE49-F238E27FC236}">
                <a16:creationId xmlns:a16="http://schemas.microsoft.com/office/drawing/2014/main" id="{A2DD90A1-C848-9B47-9BC2-6D2657EFE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505" y="5851907"/>
            <a:ext cx="457200" cy="457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D66652B-B5AD-FE4D-A299-B1CC51A2DCF7}"/>
              </a:ext>
            </a:extLst>
          </p:cNvPr>
          <p:cNvSpPr/>
          <p:nvPr/>
        </p:nvSpPr>
        <p:spPr>
          <a:xfrm>
            <a:off x="1655597" y="548893"/>
            <a:ext cx="1351015" cy="11246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Logo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B125C582-E6EE-064D-B243-898685F6179F}"/>
              </a:ext>
            </a:extLst>
          </p:cNvPr>
          <p:cNvSpPr txBox="1">
            <a:spLocks/>
          </p:cNvSpPr>
          <p:nvPr/>
        </p:nvSpPr>
        <p:spPr>
          <a:xfrm>
            <a:off x="5686641" y="548893"/>
            <a:ext cx="5480927" cy="1270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kern="1200" spc="8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Session 2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Mindfulness of the Body</a:t>
            </a:r>
          </a:p>
        </p:txBody>
      </p:sp>
    </p:spTree>
    <p:extLst>
      <p:ext uri="{BB962C8B-B14F-4D97-AF65-F5344CB8AC3E}">
        <p14:creationId xmlns:p14="http://schemas.microsoft.com/office/powerpoint/2010/main" val="3639899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pPr algn="r"/>
            <a:r>
              <a:rPr lang="en-US" sz="5200" b="1" dirty="0">
                <a:solidFill>
                  <a:schemeClr val="accent6">
                    <a:lumMod val="50000"/>
                  </a:schemeClr>
                </a:solidFill>
              </a:rPr>
              <a:t>Outdoor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1892808"/>
            <a:ext cx="6281928" cy="364845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Mindfulness of Sound: 10 minutes seated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Mindfulness of Walking: 10 minutes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Participate to your ability and comfort level</a:t>
            </a: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Stop at any time to rest </a:t>
            </a: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Bring water if needed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837371" y="336004"/>
            <a:ext cx="4124416" cy="61859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8535" y="6217920"/>
            <a:ext cx="1463040" cy="2560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884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78632963-757B-40C2-BB84-FC6107A54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E0D13DB-D099-4541-888D-DE0186F1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19" y="253548"/>
            <a:ext cx="5851795" cy="6384816"/>
          </a:xfrm>
          <a:prstGeom prst="rect">
            <a:avLst/>
          </a:prstGeom>
          <a:solidFill>
            <a:srgbClr val="FFFFFF"/>
          </a:solidFill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00" r="-2" b="7817"/>
          <a:stretch/>
        </p:blipFill>
        <p:spPr>
          <a:xfrm>
            <a:off x="424928" y="419292"/>
            <a:ext cx="5522976" cy="6053328"/>
          </a:xfrm>
          <a:prstGeom prst="rect">
            <a:avLst/>
          </a:prstGeom>
        </p:spPr>
      </p:pic>
      <p:sp>
        <p:nvSpPr>
          <p:cNvPr id="33" name="Rectangle 28">
            <a:extLst>
              <a:ext uri="{FF2B5EF4-FFF2-40B4-BE49-F238E27FC236}">
                <a16:creationId xmlns:a16="http://schemas.microsoft.com/office/drawing/2014/main" id="{2853AE55-7E35-44B0-89F1-3F52B262A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9709" y="253548"/>
            <a:ext cx="561219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0">
            <a:extLst>
              <a:ext uri="{FF2B5EF4-FFF2-40B4-BE49-F238E27FC236}">
                <a16:creationId xmlns:a16="http://schemas.microsoft.com/office/drawing/2014/main" id="{DBC4BE4D-4B50-4F51-9F85-4B5D60B02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7542" y="407588"/>
            <a:ext cx="5299768" cy="602287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536909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Labeling: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Name it to tame it.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5513" y="6126435"/>
            <a:ext cx="548640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4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34696" y="320670"/>
            <a:ext cx="4144798" cy="62166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 anchor="ctr">
            <a:normAutofit/>
          </a:bodyPr>
          <a:lstStyle/>
          <a:p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Labeling</a:t>
            </a:r>
            <a:endParaRPr lang="en-US" sz="5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6584"/>
            <a:ext cx="6280826" cy="364845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Recall the </a:t>
            </a:r>
            <a:r>
              <a:rPr lang="en-US" sz="2000" u="sng" dirty="0">
                <a:solidFill>
                  <a:schemeClr val="accent1">
                    <a:lumMod val="75000"/>
                  </a:schemeClr>
                </a:solidFill>
              </a:rPr>
              <a:t>regions of the body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brought to attention during today’s practices. 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Recall the </a:t>
            </a:r>
            <a:r>
              <a:rPr lang="en-US" sz="2000" u="sng" dirty="0">
                <a:solidFill>
                  <a:schemeClr val="accent6">
                    <a:lumMod val="75000"/>
                  </a:schemeClr>
                </a:solidFill>
              </a:rPr>
              <a:t>emotions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brought to attention during today’s practices.</a:t>
            </a:r>
          </a:p>
          <a:p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Using the list provided, label the sensations and emotions.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05ED4A-1F89-0E41-9CA9-ECF542ABEDF6}"/>
              </a:ext>
            </a:extLst>
          </p:cNvPr>
          <p:cNvSpPr/>
          <p:nvPr/>
        </p:nvSpPr>
        <p:spPr>
          <a:xfrm>
            <a:off x="6939619" y="1930166"/>
            <a:ext cx="46329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>
                <a:solidFill>
                  <a:srgbClr val="941651"/>
                </a:solidFill>
              </a:rPr>
              <a:t>Physical sensations and emotions</a:t>
            </a:r>
            <a:endParaRPr lang="en-US" dirty="0">
              <a:solidFill>
                <a:srgbClr val="9416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Closing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Student Workbook practices for this week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Next session is at TIME/DATE/LOCATION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Final announcements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59253" y="336004"/>
            <a:ext cx="3480651" cy="61859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8535" y="6217920"/>
            <a:ext cx="1463040" cy="2560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854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AAC5456-3602-1D4B-9D8C-E51BD302E1E2}"/>
              </a:ext>
            </a:extLst>
          </p:cNvPr>
          <p:cNvSpPr txBox="1">
            <a:spLocks/>
          </p:cNvSpPr>
          <p:nvPr/>
        </p:nvSpPr>
        <p:spPr>
          <a:xfrm>
            <a:off x="8294816" y="2057401"/>
            <a:ext cx="2675933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83000"/>
              </a:lnSpc>
              <a:spcAft>
                <a:spcPts val="600"/>
              </a:spcAft>
            </a:pPr>
            <a:r>
              <a:rPr lang="en-US" sz="4400" cap="all" spc="-100" dirty="0">
                <a:solidFill>
                  <a:schemeClr val="tx1"/>
                </a:solidFill>
              </a:rPr>
              <a:t>Closing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21BA6-075A-C149-8968-8128B8E4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113" y="5714047"/>
            <a:ext cx="548640" cy="274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/>
                </a:solidFill>
              </a:rPr>
              <a:pPr defTabSz="457200">
                <a:spcAft>
                  <a:spcPts val="600"/>
                </a:spcAft>
              </a:pPr>
              <a:t>14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BB47A4-57B6-8447-B1DE-2C5DA92EA2D1}"/>
              </a:ext>
            </a:extLst>
          </p:cNvPr>
          <p:cNvSpPr/>
          <p:nvPr/>
        </p:nvSpPr>
        <p:spPr>
          <a:xfrm>
            <a:off x="1038590" y="2851919"/>
            <a:ext cx="65925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Wish each other and </a:t>
            </a:r>
          </a:p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ourselves well.</a:t>
            </a:r>
          </a:p>
        </p:txBody>
      </p:sp>
    </p:spTree>
    <p:extLst>
      <p:ext uri="{BB962C8B-B14F-4D97-AF65-F5344CB8AC3E}">
        <p14:creationId xmlns:p14="http://schemas.microsoft.com/office/powerpoint/2010/main" val="9340093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AAC5456-3602-1D4B-9D8C-E51BD302E1E2}"/>
              </a:ext>
            </a:extLst>
          </p:cNvPr>
          <p:cNvSpPr txBox="1">
            <a:spLocks/>
          </p:cNvSpPr>
          <p:nvPr/>
        </p:nvSpPr>
        <p:spPr>
          <a:xfrm>
            <a:off x="8294816" y="2057401"/>
            <a:ext cx="2675933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83000"/>
              </a:lnSpc>
              <a:spcAft>
                <a:spcPts val="600"/>
              </a:spcAft>
            </a:pPr>
            <a:r>
              <a:rPr lang="en-US" sz="16600" cap="all" spc="-100" dirty="0">
                <a:solidFill>
                  <a:schemeClr val="tx1"/>
                </a:solidFill>
              </a:rPr>
              <a:t>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21BA6-075A-C149-8968-8128B8E4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113" y="5714047"/>
            <a:ext cx="548640" cy="274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/>
                </a:solidFill>
              </a:rPr>
              <a:pPr defTabSz="457200">
                <a:spcAft>
                  <a:spcPts val="600"/>
                </a:spcAft>
              </a:pPr>
              <a:t>2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BB47A4-57B6-8447-B1DE-2C5DA92EA2D1}"/>
              </a:ext>
            </a:extLst>
          </p:cNvPr>
          <p:cNvSpPr/>
          <p:nvPr/>
        </p:nvSpPr>
        <p:spPr>
          <a:xfrm>
            <a:off x="1249800" y="997565"/>
            <a:ext cx="6592567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Pair Check In</a:t>
            </a:r>
          </a:p>
          <a:p>
            <a:pPr algn="ctr">
              <a:spcAft>
                <a:spcPts val="600"/>
              </a:spcAft>
            </a:pPr>
            <a:endParaRPr lang="en-US" sz="3200" dirty="0">
              <a:solidFill>
                <a:schemeClr val="accent1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What was most memorable about the previous session?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What experiences, positive or challenging, did you have with this week’s homework?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What are your intentions and goals for today’s class?</a:t>
            </a:r>
          </a:p>
        </p:txBody>
      </p:sp>
    </p:spTree>
    <p:extLst>
      <p:ext uri="{BB962C8B-B14F-4D97-AF65-F5344CB8AC3E}">
        <p14:creationId xmlns:p14="http://schemas.microsoft.com/office/powerpoint/2010/main" val="3273715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2190953"/>
            <a:ext cx="8652938" cy="24615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spc="-100" dirty="0"/>
              <a:t>Grounding Exercise:</a:t>
            </a:r>
            <a:br>
              <a:rPr lang="en-US" sz="4400" spc="-100" dirty="0"/>
            </a:br>
            <a:br>
              <a:rPr lang="en-US" sz="4400" spc="-100" dirty="0"/>
            </a:br>
            <a:r>
              <a:rPr lang="en-US" sz="6000" spc="-100" dirty="0"/>
              <a:t>Three Mindful Breaths</a:t>
            </a:r>
            <a:endParaRPr lang="en-US" sz="4400" spc="-1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651779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bird on a beach&#10;&#10;Description automatically generated">
            <a:extLst>
              <a:ext uri="{FF2B5EF4-FFF2-40B4-BE49-F238E27FC236}">
                <a16:creationId xmlns:a16="http://schemas.microsoft.com/office/drawing/2014/main" id="{1F51DA0E-4043-3B4C-A9AA-35ED10D7E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  <a:solidFill>
            <a:schemeClr val="accent6">
              <a:alpha val="7000"/>
            </a:schemeClr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5C09A5-91F8-6E4E-8DED-BC6D8B06A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387155"/>
            <a:ext cx="11548532" cy="4163884"/>
          </a:xfrm>
        </p:spPr>
        <p:txBody>
          <a:bodyPr anchor="t">
            <a:normAutofit/>
          </a:bodyPr>
          <a:lstStyle/>
          <a:p>
            <a:pPr algn="l"/>
            <a:r>
              <a:rPr lang="en-US" sz="9600" cap="none" spc="0" dirty="0">
                <a:solidFill>
                  <a:schemeClr val="bg1"/>
                </a:solidFill>
              </a:rPr>
              <a:t>Mindfulness </a:t>
            </a:r>
            <a:br>
              <a:rPr lang="en-US" sz="9600" cap="none" spc="0" dirty="0">
                <a:solidFill>
                  <a:schemeClr val="bg1"/>
                </a:solidFill>
              </a:rPr>
            </a:br>
            <a:r>
              <a:rPr lang="en-US" sz="4400" cap="none" spc="0" dirty="0">
                <a:solidFill>
                  <a:schemeClr val="bg1"/>
                </a:solidFill>
              </a:rPr>
              <a:t>of the</a:t>
            </a:r>
            <a:br>
              <a:rPr lang="en-US" sz="9600" cap="none" spc="0" dirty="0">
                <a:solidFill>
                  <a:schemeClr val="bg1"/>
                </a:solidFill>
              </a:rPr>
            </a:br>
            <a:r>
              <a:rPr lang="en-US" sz="9600" cap="none" spc="0" dirty="0">
                <a:solidFill>
                  <a:schemeClr val="bg1"/>
                </a:solidFill>
              </a:rPr>
              <a:t>Body</a:t>
            </a:r>
          </a:p>
        </p:txBody>
      </p:sp>
    </p:spTree>
    <p:extLst>
      <p:ext uri="{BB962C8B-B14F-4D97-AF65-F5344CB8AC3E}">
        <p14:creationId xmlns:p14="http://schemas.microsoft.com/office/powerpoint/2010/main" val="1567706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4696" y="237744"/>
            <a:ext cx="4144798" cy="63825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 anchor="ctr">
            <a:normAutofit/>
          </a:bodyPr>
          <a:lstStyle/>
          <a:p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Self-Assessment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6584"/>
            <a:ext cx="6280826" cy="3648456"/>
          </a:xfrm>
        </p:spPr>
        <p:txBody>
          <a:bodyPr>
            <a:normAutofit fontScale="92500" lnSpcReduction="20000"/>
          </a:bodyPr>
          <a:lstStyle/>
          <a:p>
            <a:endParaRPr lang="en-US" sz="2000" dirty="0"/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Reflect on any reasons you may feel uncomfortable connecting mindfully with your body today.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Are there any specific </a:t>
            </a:r>
            <a:r>
              <a:rPr lang="en-US" sz="2000" u="sng" dirty="0">
                <a:solidFill>
                  <a:schemeClr val="accent1">
                    <a:lumMod val="75000"/>
                  </a:schemeClr>
                </a:solidFill>
              </a:rPr>
              <a:t>regions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of the body that you wish to avoid in today’s practices?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Remember, you are empowered to connect with the body in ways that are safe and healing. 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Any other notes, concerns, or reflections.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18C70A-C260-964E-A56F-D97D8D0D96C1}"/>
              </a:ext>
            </a:extLst>
          </p:cNvPr>
          <p:cNvSpPr/>
          <p:nvPr/>
        </p:nvSpPr>
        <p:spPr>
          <a:xfrm>
            <a:off x="6625824" y="2133338"/>
            <a:ext cx="2702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>
                <a:solidFill>
                  <a:srgbClr val="941651"/>
                </a:solidFill>
              </a:rPr>
              <a:t>Mindfulness of the Body</a:t>
            </a:r>
            <a:endParaRPr lang="en-US" dirty="0">
              <a:solidFill>
                <a:srgbClr val="9416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2190953"/>
            <a:ext cx="8652938" cy="24615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6000" spc="-100" dirty="0"/>
              <a:t>The Body Scan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951828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AAC5456-3602-1D4B-9D8C-E51BD302E1E2}"/>
              </a:ext>
            </a:extLst>
          </p:cNvPr>
          <p:cNvSpPr txBox="1">
            <a:spLocks/>
          </p:cNvSpPr>
          <p:nvPr/>
        </p:nvSpPr>
        <p:spPr>
          <a:xfrm>
            <a:off x="8294816" y="2057401"/>
            <a:ext cx="2675933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83000"/>
              </a:lnSpc>
              <a:spcAft>
                <a:spcPts val="600"/>
              </a:spcAft>
            </a:pPr>
            <a:r>
              <a:rPr lang="en-US" sz="16600" cap="all" spc="-100" dirty="0">
                <a:solidFill>
                  <a:schemeClr val="tx1"/>
                </a:solidFill>
              </a:rPr>
              <a:t>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21BA6-075A-C149-8968-8128B8E4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113" y="5714047"/>
            <a:ext cx="548640" cy="274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/>
                </a:solidFill>
              </a:rPr>
              <a:pPr defTabSz="457200">
                <a:spcAft>
                  <a:spcPts val="600"/>
                </a:spcAft>
              </a:pPr>
              <a:t>7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BB47A4-57B6-8447-B1DE-2C5DA92EA2D1}"/>
              </a:ext>
            </a:extLst>
          </p:cNvPr>
          <p:cNvSpPr/>
          <p:nvPr/>
        </p:nvSpPr>
        <p:spPr>
          <a:xfrm>
            <a:off x="1221251" y="1571747"/>
            <a:ext cx="6592567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What physical sensations were brought to attention? Where?</a:t>
            </a:r>
          </a:p>
          <a:p>
            <a:pPr algn="ctr">
              <a:spcAft>
                <a:spcPts val="600"/>
              </a:spcAft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What emotions were brought to attention? Where?</a:t>
            </a:r>
          </a:p>
          <a:p>
            <a:pPr algn="ctr">
              <a:spcAft>
                <a:spcPts val="600"/>
              </a:spcAft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Did anything surprise you during or after the practice?</a:t>
            </a:r>
          </a:p>
        </p:txBody>
      </p:sp>
    </p:spTree>
    <p:extLst>
      <p:ext uri="{BB962C8B-B14F-4D97-AF65-F5344CB8AC3E}">
        <p14:creationId xmlns:p14="http://schemas.microsoft.com/office/powerpoint/2010/main" val="2291653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2190953"/>
            <a:ext cx="8652938" cy="24615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6000" spc="-100" dirty="0"/>
              <a:t>Making Room for</a:t>
            </a:r>
            <a:br>
              <a:rPr lang="en-US" sz="6000" spc="-100" dirty="0"/>
            </a:br>
            <a:r>
              <a:rPr lang="en-US" sz="6000" spc="-1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Pain and Discomfort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907955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bird on a beach&#10;&#10;Description automatically generated">
            <a:extLst>
              <a:ext uri="{FF2B5EF4-FFF2-40B4-BE49-F238E27FC236}">
                <a16:creationId xmlns:a16="http://schemas.microsoft.com/office/drawing/2014/main" id="{1F51DA0E-4043-3B4C-A9AA-35ED10D7E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  <a:solidFill>
            <a:schemeClr val="accent6">
              <a:alpha val="7000"/>
            </a:schemeClr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5C09A5-91F8-6E4E-8DED-BC6D8B06A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387155"/>
            <a:ext cx="11548532" cy="4163884"/>
          </a:xfrm>
        </p:spPr>
        <p:txBody>
          <a:bodyPr anchor="t">
            <a:normAutofit/>
          </a:bodyPr>
          <a:lstStyle/>
          <a:p>
            <a:pPr algn="l"/>
            <a:r>
              <a:rPr lang="en-US" sz="9600" cap="none" spc="0" dirty="0">
                <a:solidFill>
                  <a:schemeClr val="bg1"/>
                </a:solidFill>
              </a:rPr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2642475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223C24"/>
      </a:dk2>
      <a:lt2>
        <a:srgbClr val="E2E6E8"/>
      </a:lt2>
      <a:accent1>
        <a:srgbClr val="BC9B83"/>
      </a:accent1>
      <a:accent2>
        <a:srgbClr val="ABA175"/>
      </a:accent2>
      <a:accent3>
        <a:srgbClr val="9BA57D"/>
      </a:accent3>
      <a:accent4>
        <a:srgbClr val="88AC75"/>
      </a:accent4>
      <a:accent5>
        <a:srgbClr val="81AC85"/>
      </a:accent5>
      <a:accent6>
        <a:srgbClr val="77AE92"/>
      </a:accent6>
      <a:hlink>
        <a:srgbClr val="5A86A6"/>
      </a:hlink>
      <a:folHlink>
        <a:srgbClr val="828282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2643</TotalTime>
  <Words>296</Words>
  <Application>Microsoft Macintosh PowerPoint</Application>
  <PresentationFormat>Widescreen</PresentationFormat>
  <Paragraphs>71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Garamond</vt:lpstr>
      <vt:lpstr>Sagona Book</vt:lpstr>
      <vt:lpstr>Sagona ExtraLight</vt:lpstr>
      <vt:lpstr>SavonVTI</vt:lpstr>
      <vt:lpstr>Everyday Mindfulness  with Your Name</vt:lpstr>
      <vt:lpstr>PowerPoint Presentation</vt:lpstr>
      <vt:lpstr>Grounding Exercise:  Three Mindful Breaths</vt:lpstr>
      <vt:lpstr>Mindfulness  of the Body</vt:lpstr>
      <vt:lpstr>Self-Assessment</vt:lpstr>
      <vt:lpstr>The Body Scan</vt:lpstr>
      <vt:lpstr>PowerPoint Presentation</vt:lpstr>
      <vt:lpstr>Making Room for Pain and Discomfort</vt:lpstr>
      <vt:lpstr>Break</vt:lpstr>
      <vt:lpstr>Outdoor Practices</vt:lpstr>
      <vt:lpstr>Labeling:  Name it to tame it.</vt:lpstr>
      <vt:lpstr>Labeling</vt:lpstr>
      <vt:lpstr>Closing Notes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Mindfulness  with Your Name</dc:title>
  <dc:creator>Melody Gee</dc:creator>
  <cp:lastModifiedBy>Melody Gee</cp:lastModifiedBy>
  <cp:revision>109</cp:revision>
  <dcterms:created xsi:type="dcterms:W3CDTF">2020-06-06T21:10:10Z</dcterms:created>
  <dcterms:modified xsi:type="dcterms:W3CDTF">2020-06-24T14:34:23Z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512021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