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71" r:id="rId4"/>
    <p:sldId id="379" r:id="rId5"/>
    <p:sldId id="277" r:id="rId6"/>
    <p:sldId id="380" r:id="rId7"/>
    <p:sldId id="321" r:id="rId8"/>
    <p:sldId id="333" r:id="rId9"/>
    <p:sldId id="355" r:id="rId10"/>
    <p:sldId id="280" r:id="rId11"/>
    <p:sldId id="338" r:id="rId12"/>
    <p:sldId id="339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man ." initials="S." lastIdx="1" clrIdx="0">
    <p:extLst>
      <p:ext uri="{19B8F6BF-5375-455C-9EA6-DF929625EA0E}">
        <p15:presenceInfo xmlns:p15="http://schemas.microsoft.com/office/powerpoint/2012/main" userId="1d98c7a5c34cf6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E232"/>
    <a:srgbClr val="9A8616"/>
    <a:srgbClr val="A1C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33" d="100"/>
          <a:sy n="33" d="100"/>
        </p:scale>
        <p:origin x="2316" y="1026"/>
      </p:cViewPr>
      <p:guideLst>
        <p:guide orient="horz" pos="4320"/>
        <p:guide pos="76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451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486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36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BFBFBF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37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262626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2133600" y="1285188"/>
            <a:ext cx="20116800" cy="2743201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lnSpc>
                <a:spcPct val="90000"/>
              </a:lnSpc>
              <a:defRPr sz="7200">
                <a:solidFill>
                  <a:srgbClr val="262626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xfrm>
            <a:off x="2133600" y="4206240"/>
            <a:ext cx="20116800" cy="7699249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365759" indent="-365759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1pPr>
            <a:lvl2pPr marL="701039" indent="-426719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2pPr>
            <a:lvl3pPr marL="101415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3pPr>
            <a:lvl4pPr marL="128847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4pPr>
            <a:lvl5pPr marL="156279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404040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48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000000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49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2133600" y="1285188"/>
            <a:ext cx="20116800" cy="2743201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lnSpc>
                <a:spcPct val="90000"/>
              </a:lnSpc>
              <a:defRPr sz="72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idx="1"/>
          </p:nvPr>
        </p:nvSpPr>
        <p:spPr>
          <a:xfrm>
            <a:off x="2133600" y="4206240"/>
            <a:ext cx="20116800" cy="7699249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365759" indent="-365759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701039" indent="-426719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101415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128847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156279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60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000000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61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70" name="Rectangle 9"/>
          <p:cNvSpPr/>
          <p:nvPr/>
        </p:nvSpPr>
        <p:spPr>
          <a:xfrm>
            <a:off x="2615739" y="2535460"/>
            <a:ext cx="19152525" cy="86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rotWithShape="0">
              <a:srgbClr val="000000">
                <a:alpha val="66000"/>
              </a:srgbClr>
            </a:outerShdw>
          </a:effectLst>
        </p:spPr>
        <p:txBody>
          <a:bodyPr tIns="91439" bIns="91439"/>
          <a:lstStyle/>
          <a:p>
            <a:pPr algn="l" defTabSz="1828800"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71" name="Rectangle 10"/>
          <p:cNvSpPr/>
          <p:nvPr/>
        </p:nvSpPr>
        <p:spPr>
          <a:xfrm>
            <a:off x="2895601" y="2823229"/>
            <a:ext cx="18592801" cy="8069542"/>
          </a:xfrm>
          <a:prstGeom prst="rect">
            <a:avLst/>
          </a:prstGeom>
          <a:ln w="12700" cap="sq">
            <a:solidFill>
              <a:srgbClr val="404040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72" name="Rectangle 14"/>
          <p:cNvSpPr/>
          <p:nvPr/>
        </p:nvSpPr>
        <p:spPr>
          <a:xfrm>
            <a:off x="10271759" y="2535459"/>
            <a:ext cx="3840481" cy="1463042"/>
          </a:xfrm>
          <a:prstGeom prst="rect">
            <a:avLst/>
          </a:prstGeom>
          <a:solidFill>
            <a:srgbClr val="BC9B83"/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grpSp>
        <p:nvGrpSpPr>
          <p:cNvPr id="76" name="Group 6"/>
          <p:cNvGrpSpPr/>
          <p:nvPr/>
        </p:nvGrpSpPr>
        <p:grpSpPr>
          <a:xfrm>
            <a:off x="10500359" y="2535459"/>
            <a:ext cx="3383282" cy="1231869"/>
            <a:chOff x="0" y="0"/>
            <a:chExt cx="3383280" cy="1231868"/>
          </a:xfrm>
        </p:grpSpPr>
        <p:sp>
          <p:nvSpPr>
            <p:cNvPr id="73" name="Straight Connector 16"/>
            <p:cNvSpPr/>
            <p:nvPr/>
          </p:nvSpPr>
          <p:spPr>
            <a:xfrm flipH="1">
              <a:off x="-1" y="-1"/>
              <a:ext cx="1" cy="1225297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74" name="Straight Connector 17"/>
            <p:cNvSpPr/>
            <p:nvPr/>
          </p:nvSpPr>
          <p:spPr>
            <a:xfrm>
              <a:off x="3383280" y="-1"/>
              <a:ext cx="1" cy="1225297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75" name="Straight Connector 18"/>
            <p:cNvSpPr/>
            <p:nvPr/>
          </p:nvSpPr>
          <p:spPr>
            <a:xfrm>
              <a:off x="0" y="1231868"/>
              <a:ext cx="3383280" cy="1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</p:grpSp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3258206" y="4489660"/>
            <a:ext cx="17867592" cy="4874465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83000"/>
              </a:lnSpc>
              <a:defRPr sz="13600" cap="all" spc="-200">
                <a:solidFill>
                  <a:srgbClr val="262626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258201" y="9364123"/>
            <a:ext cx="17873693" cy="914403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0" indent="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0" indent="4572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0" indent="9144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0" indent="13716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0" indent="18288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0704200" y="10387836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262626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0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87" name="Rectangle 9"/>
          <p:cNvSpPr/>
          <p:nvPr/>
        </p:nvSpPr>
        <p:spPr>
          <a:xfrm>
            <a:off x="2615739" y="2535460"/>
            <a:ext cx="19152525" cy="86159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ffectLst>
            <a:outerShdw blurRad="101600" rotWithShape="0">
              <a:srgbClr val="000000">
                <a:alpha val="66000"/>
              </a:srgbClr>
            </a:outerShdw>
          </a:effectLst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88" name="Rectangle 10"/>
          <p:cNvSpPr/>
          <p:nvPr/>
        </p:nvSpPr>
        <p:spPr>
          <a:xfrm>
            <a:off x="2895601" y="2823229"/>
            <a:ext cx="18592801" cy="8069542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89" name="Rectangle 14"/>
          <p:cNvSpPr/>
          <p:nvPr/>
        </p:nvSpPr>
        <p:spPr>
          <a:xfrm>
            <a:off x="10271759" y="2535459"/>
            <a:ext cx="3840481" cy="1463042"/>
          </a:xfrm>
          <a:prstGeom prst="rect">
            <a:avLst/>
          </a:prstGeom>
          <a:solidFill>
            <a:srgbClr val="BC9B83"/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grpSp>
        <p:nvGrpSpPr>
          <p:cNvPr id="93" name="Group 6"/>
          <p:cNvGrpSpPr/>
          <p:nvPr/>
        </p:nvGrpSpPr>
        <p:grpSpPr>
          <a:xfrm>
            <a:off x="10500359" y="2535459"/>
            <a:ext cx="3383282" cy="1231869"/>
            <a:chOff x="0" y="0"/>
            <a:chExt cx="3383280" cy="1231868"/>
          </a:xfrm>
        </p:grpSpPr>
        <p:sp>
          <p:nvSpPr>
            <p:cNvPr id="90" name="Straight Connector 16"/>
            <p:cNvSpPr/>
            <p:nvPr/>
          </p:nvSpPr>
          <p:spPr>
            <a:xfrm flipH="1">
              <a:off x="-1" y="-1"/>
              <a:ext cx="1" cy="1225297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91" name="Straight Connector 17"/>
            <p:cNvSpPr/>
            <p:nvPr/>
          </p:nvSpPr>
          <p:spPr>
            <a:xfrm>
              <a:off x="3383280" y="-1"/>
              <a:ext cx="1" cy="1225297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92" name="Straight Connector 18"/>
            <p:cNvSpPr/>
            <p:nvPr/>
          </p:nvSpPr>
          <p:spPr>
            <a:xfrm>
              <a:off x="0" y="1231868"/>
              <a:ext cx="3383280" cy="1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sz="3600" b="0"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</p:grpSp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xfrm>
            <a:off x="3258206" y="4489660"/>
            <a:ext cx="17867592" cy="4874465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83000"/>
              </a:lnSpc>
              <a:defRPr sz="13600" cap="all" spc="-2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r>
              <a:t>Title Text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258201" y="9364123"/>
            <a:ext cx="17873693" cy="914403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0" indent="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0" indent="4572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0" indent="9144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0" indent="13716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0" indent="18288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z="3600" spc="16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0704200" y="10387836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unset over a body of water&#10;&#10;Description automatically generated">
            <a:extLst>
              <a:ext uri="{FF2B5EF4-FFF2-40B4-BE49-F238E27FC236}">
                <a16:creationId xmlns:a16="http://schemas.microsoft.com/office/drawing/2014/main" id="{FCC5D2EB-FF07-4C55-95A6-185BB42CC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4" r="10969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06" name="Rectangle 41"/>
          <p:cNvSpPr/>
          <p:nvPr/>
        </p:nvSpPr>
        <p:spPr>
          <a:xfrm>
            <a:off x="0" y="0"/>
            <a:ext cx="9324420" cy="13716000"/>
          </a:xfrm>
          <a:prstGeom prst="rect">
            <a:avLst/>
          </a:prstGeom>
          <a:solidFill>
            <a:srgbClr val="425021">
              <a:alpha val="56915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107" name="Rectangle 43"/>
          <p:cNvSpPr/>
          <p:nvPr/>
        </p:nvSpPr>
        <p:spPr>
          <a:xfrm>
            <a:off x="327954" y="329183"/>
            <a:ext cx="8668512" cy="13057634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108" name="Subtitle 2"/>
          <p:cNvSpPr txBox="1"/>
          <p:nvPr/>
        </p:nvSpPr>
        <p:spPr>
          <a:xfrm>
            <a:off x="10373632" y="1097785"/>
            <a:ext cx="12961154" cy="2540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 defTabSz="1828800">
              <a:defRPr sz="6500" b="0" cap="all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Session </a:t>
            </a:r>
            <a:r>
              <a:rPr lang="en-US" dirty="0"/>
              <a:t>10</a:t>
            </a:r>
            <a:endParaRPr dirty="0"/>
          </a:p>
          <a:p>
            <a:pPr defTabSz="1828800">
              <a:defRPr sz="6500" b="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IN" dirty="0"/>
              <a:t>Moving Forward Mindfully</a:t>
            </a:r>
          </a:p>
        </p:txBody>
      </p:sp>
      <p:sp>
        <p:nvSpPr>
          <p:cNvPr id="109" name="Everyday Mindfulness"/>
          <p:cNvSpPr txBox="1">
            <a:spLocks noGrp="1"/>
          </p:cNvSpPr>
          <p:nvPr>
            <p:ph type="title" idx="4294967295"/>
          </p:nvPr>
        </p:nvSpPr>
        <p:spPr>
          <a:xfrm>
            <a:off x="954068" y="4786300"/>
            <a:ext cx="7458324" cy="2249215"/>
          </a:xfrm>
          <a:prstGeom prst="rect">
            <a:avLst/>
          </a:prstGeom>
        </p:spPr>
        <p:txBody>
          <a:bodyPr lIns="91439" tIns="91439" rIns="91439" bIns="91439" anchor="t"/>
          <a:lstStyle/>
          <a:p>
            <a:pPr defTabSz="1828800">
              <a:lnSpc>
                <a:spcPct val="70000"/>
              </a:lnSpc>
              <a:defRPr sz="7200" cap="all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Everyday</a:t>
            </a:r>
            <a:br>
              <a:rPr b="1">
                <a:latin typeface="Helvetica"/>
                <a:ea typeface="Helvetica"/>
                <a:cs typeface="Helvetica"/>
                <a:sym typeface="Helvetica"/>
              </a:rPr>
            </a:br>
            <a:r>
              <a:rPr b="1">
                <a:latin typeface="Helvetica"/>
                <a:ea typeface="Helvetica"/>
                <a:cs typeface="Helvetica"/>
                <a:sym typeface="Helvetica"/>
              </a:rPr>
              <a:t>Mindfulness</a:t>
            </a:r>
          </a:p>
        </p:txBody>
      </p:sp>
      <p:pic>
        <p:nvPicPr>
          <p:cNvPr id="110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878" y="11604560"/>
            <a:ext cx="4214664" cy="1231869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with Your Name"/>
          <p:cNvSpPr txBox="1"/>
          <p:nvPr/>
        </p:nvSpPr>
        <p:spPr>
          <a:xfrm>
            <a:off x="1835404" y="7949913"/>
            <a:ext cx="5695653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defTabSz="1828800">
              <a:defRPr sz="7400" b="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4200" cap="none"/>
              <a:t>with</a:t>
            </a:r>
            <a:br>
              <a:rPr sz="4200" cap="none"/>
            </a:br>
            <a:r>
              <a:rPr sz="4200" cap="none"/>
              <a:t>Your Name</a:t>
            </a:r>
          </a:p>
        </p:txBody>
      </p:sp>
      <p:grpSp>
        <p:nvGrpSpPr>
          <p:cNvPr id="114" name="Rectangle 11"/>
          <p:cNvGrpSpPr/>
          <p:nvPr/>
        </p:nvGrpSpPr>
        <p:grpSpPr>
          <a:xfrm>
            <a:off x="3079071" y="1097785"/>
            <a:ext cx="3166276" cy="2249216"/>
            <a:chOff x="0" y="0"/>
            <a:chExt cx="3166274" cy="2249214"/>
          </a:xfrm>
        </p:grpSpPr>
        <p:sp>
          <p:nvSpPr>
            <p:cNvPr id="112" name="Rectangle"/>
            <p:cNvSpPr/>
            <p:nvPr/>
          </p:nvSpPr>
          <p:spPr>
            <a:xfrm>
              <a:off x="0" y="0"/>
              <a:ext cx="3166275" cy="2249215"/>
            </a:xfrm>
            <a:prstGeom prst="rect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 defTabSz="1828800">
                <a:defRPr sz="3600" b="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113" name="Your Logo"/>
            <p:cNvSpPr/>
            <p:nvPr/>
          </p:nvSpPr>
          <p:spPr>
            <a:xfrm>
              <a:off x="232122" y="1124607"/>
              <a:ext cx="270203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1439" tIns="91439" rIns="91439" bIns="91439" numCol="1" anchor="ctr">
              <a:spAutoFit/>
            </a:bodyPr>
            <a:lstStyle>
              <a:lvl1pPr defTabSz="1828800">
                <a:defRPr sz="3600" b="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lvl1pPr>
            </a:lstStyle>
            <a:p>
              <a:r>
                <a:t>Your Logo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unset in the background&#10;&#10;Description automatically generated">
            <a:extLst>
              <a:ext uri="{FF2B5EF4-FFF2-40B4-BE49-F238E27FC236}">
                <a16:creationId xmlns:a16="http://schemas.microsoft.com/office/drawing/2014/main" id="{C3493B2F-9204-412D-AC87-EBD4A3B19D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199F464-D0B5-44C3-BAA1-0E7958E02844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Your first 1-minute  mindfulness meditation">
            <a:extLst>
              <a:ext uri="{FF2B5EF4-FFF2-40B4-BE49-F238E27FC236}">
                <a16:creationId xmlns:a16="http://schemas.microsoft.com/office/drawing/2014/main" id="{8BD56CE6-45B9-4C89-9703-1487EB27359B}"/>
              </a:ext>
            </a:extLst>
          </p:cNvPr>
          <p:cNvSpPr txBox="1">
            <a:spLocks/>
          </p:cNvSpPr>
          <p:nvPr/>
        </p:nvSpPr>
        <p:spPr>
          <a:xfrm>
            <a:off x="2792601" y="4628066"/>
            <a:ext cx="18805330" cy="3088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9" tIns="91439" rIns="91439" bIns="91439" anchor="ctr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1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72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Advanced Guided Practice:</a:t>
            </a:r>
            <a:br>
              <a:rPr kumimoji="0" lang="en-IN" sz="72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</a:br>
            <a:r>
              <a:rPr kumimoji="0" lang="en-IN" sz="10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Higher Self</a:t>
            </a:r>
            <a:endParaRPr kumimoji="0" lang="en-IN" sz="10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2" name="Rectangle 43">
            <a:extLst>
              <a:ext uri="{FF2B5EF4-FFF2-40B4-BE49-F238E27FC236}">
                <a16:creationId xmlns:a16="http://schemas.microsoft.com/office/drawing/2014/main" id="{E9351E80-38B2-4953-998E-914F1836D638}"/>
              </a:ext>
            </a:extLst>
          </p:cNvPr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gona Book"/>
              <a:sym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383779019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6775A487-9FDF-412E-82DE-BA24A6F89071}"/>
              </a:ext>
            </a:extLst>
          </p:cNvPr>
          <p:cNvGrpSpPr/>
          <p:nvPr/>
        </p:nvGrpSpPr>
        <p:grpSpPr>
          <a:xfrm>
            <a:off x="-1" y="0"/>
            <a:ext cx="24384001" cy="13716000"/>
            <a:chOff x="-1" y="0"/>
            <a:chExt cx="24384001" cy="13716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06C1EBE-188B-444A-BB02-ED6737CA2C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954" t="35756" r="459"/>
            <a:stretch/>
          </p:blipFill>
          <p:spPr>
            <a:xfrm>
              <a:off x="-1" y="0"/>
              <a:ext cx="24384001" cy="1371600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5ECFCD0-8E40-406D-9763-ADD75DDB3DE0}"/>
                </a:ext>
              </a:extLst>
            </p:cNvPr>
            <p:cNvSpPr/>
            <p:nvPr/>
          </p:nvSpPr>
          <p:spPr>
            <a:xfrm rot="10800000">
              <a:off x="0" y="0"/>
              <a:ext cx="20116800" cy="1371600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bg1">
                    <a:alpha val="52000"/>
                  </a:schemeClr>
                </a:gs>
              </a:gsLst>
              <a:lin ang="0" scaled="1"/>
              <a:tileRect/>
            </a:gra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348F30CE-A666-473F-A8AD-C0BFC09F2F99}"/>
              </a:ext>
            </a:extLst>
          </p:cNvPr>
          <p:cNvSpPr txBox="1">
            <a:spLocks/>
          </p:cNvSpPr>
          <p:nvPr/>
        </p:nvSpPr>
        <p:spPr>
          <a:xfrm>
            <a:off x="2035899" y="4869643"/>
            <a:ext cx="14453617" cy="1988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9" tIns="91439" rIns="91439" bIns="91439" anchor="t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100" b="1" i="0" u="none" strike="noStrike" cap="all" spc="0" baseline="0">
                <a:solidFill>
                  <a:srgbClr val="FFFFFF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81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Closing Notes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F8847F-18A5-443C-9E65-080CAE8BC75F}"/>
              </a:ext>
            </a:extLst>
          </p:cNvPr>
          <p:cNvSpPr txBox="1"/>
          <p:nvPr/>
        </p:nvSpPr>
        <p:spPr>
          <a:xfrm>
            <a:off x="2035899" y="7337636"/>
            <a:ext cx="13775601" cy="3863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990600" marR="0" lvl="0" indent="-990600" algn="l" defTabSz="825500" rtl="0" eaLnBrk="1" fontAlgn="auto" latinLnBrk="0" hangingPunct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 sz="48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Student Workbook practices for this week</a:t>
            </a:r>
          </a:p>
          <a:p>
            <a:pPr marL="990600" marR="0" lvl="0" indent="-990600" algn="l" defTabSz="825500" rtl="0" eaLnBrk="1" fontAlgn="auto" latinLnBrk="0" hangingPunct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 sz="48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Next session is at TIME/DATE/LOCATION</a:t>
            </a:r>
          </a:p>
          <a:p>
            <a:pPr marL="990600" marR="0" lvl="0" indent="-990600" algn="l" defTabSz="825500" rtl="0" eaLnBrk="1" fontAlgn="auto" latinLnBrk="0" hangingPunct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 sz="48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Final announcements</a:t>
            </a:r>
          </a:p>
        </p:txBody>
      </p:sp>
    </p:spTree>
    <p:extLst>
      <p:ext uri="{BB962C8B-B14F-4D97-AF65-F5344CB8AC3E}">
        <p14:creationId xmlns:p14="http://schemas.microsoft.com/office/powerpoint/2010/main" val="9639066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saad-chaudhry-YNM4KStg78I-unsplash.jpg" descr="saad-chaudhry-YNM4KStg78I-unsplash.jpg"/>
          <p:cNvPicPr>
            <a:picLocks noChangeAspect="1"/>
          </p:cNvPicPr>
          <p:nvPr/>
        </p:nvPicPr>
        <p:blipFill>
          <a:blip r:embed="rId2"/>
          <a:srcRect l="4780" t="19658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Rectangle"/>
          <p:cNvSpPr/>
          <p:nvPr/>
        </p:nvSpPr>
        <p:spPr>
          <a:xfrm rot="10800000">
            <a:off x="-1" y="3702445"/>
            <a:ext cx="24384001" cy="10013556"/>
          </a:xfrm>
          <a:prstGeom prst="rect">
            <a:avLst/>
          </a:prstGeom>
          <a:gradFill>
            <a:gsLst>
              <a:gs pos="0">
                <a:srgbClr val="1E3137"/>
              </a:gs>
              <a:gs pos="100000">
                <a:srgbClr val="1E3137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208" name="Title 1"/>
          <p:cNvSpPr txBox="1"/>
          <p:nvPr/>
        </p:nvSpPr>
        <p:spPr>
          <a:xfrm>
            <a:off x="16520211" y="5218031"/>
            <a:ext cx="6926270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 anchor="ctr">
            <a:normAutofit/>
          </a:bodyPr>
          <a:lstStyle>
            <a:lvl1pPr algn="l" defTabSz="1828800">
              <a:lnSpc>
                <a:spcPct val="83000"/>
              </a:lnSpc>
              <a:spcBef>
                <a:spcPts val="1200"/>
              </a:spcBef>
              <a:defRPr sz="10000" cap="all" spc="-60">
                <a:solidFill>
                  <a:srgbClr val="ABCA6C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0" marR="0" lvl="0" indent="0" algn="l" defTabSz="1828800" rtl="0" eaLnBrk="1" fontAlgn="auto" latinLnBrk="0" hangingPunct="0">
              <a:lnSpc>
                <a:spcPct val="8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0" b="1" i="0" u="none" strike="noStrike" kern="0" cap="all" spc="-60" normalizeH="0" baseline="0" noProof="0" dirty="0">
                <a:ln>
                  <a:noFill/>
                </a:ln>
                <a:solidFill>
                  <a:srgbClr val="ABCA6C"/>
                </a:solidFill>
                <a:effectLst/>
                <a:uLnTx/>
                <a:uFillTx/>
                <a:latin typeface="Helvetica"/>
                <a:sym typeface="Helvetica"/>
              </a:rPr>
              <a:t>Closing</a:t>
            </a:r>
          </a:p>
        </p:txBody>
      </p:sp>
      <p:sp>
        <p:nvSpPr>
          <p:cNvPr id="209" name="Straight Connector 28"/>
          <p:cNvSpPr/>
          <p:nvPr/>
        </p:nvSpPr>
        <p:spPr>
          <a:xfrm>
            <a:off x="15599344" y="5435601"/>
            <a:ext cx="1" cy="526883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tIns="91439" bIns="91439"/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latin typeface="Sagona Book"/>
                <a:ea typeface="Sagona Book"/>
                <a:cs typeface="Sagona Book"/>
                <a:sym typeface="Sagona Book"/>
              </a:defRPr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gona Book"/>
              <a:sym typeface="Sagona Book"/>
            </a:endParaRPr>
          </a:p>
        </p:txBody>
      </p:sp>
      <p:sp>
        <p:nvSpPr>
          <p:cNvPr id="210" name="Rectangle 4"/>
          <p:cNvSpPr txBox="1"/>
          <p:nvPr/>
        </p:nvSpPr>
        <p:spPr>
          <a:xfrm>
            <a:off x="4635599" y="7043253"/>
            <a:ext cx="10042878" cy="216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/>
          <a:p>
            <a:pPr marL="0" marR="0" lvl="0" indent="0" algn="r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sz="6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Wish each other and </a:t>
            </a:r>
          </a:p>
          <a:p>
            <a:pPr marL="0" marR="0" lvl="0" indent="0" algn="r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sz="6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ourselves well.</a:t>
            </a:r>
          </a:p>
        </p:txBody>
      </p:sp>
    </p:spTree>
    <p:extLst>
      <p:ext uri="{BB962C8B-B14F-4D97-AF65-F5344CB8AC3E}">
        <p14:creationId xmlns:p14="http://schemas.microsoft.com/office/powerpoint/2010/main" val="10053863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unset over a body of water&#10;&#10;Description automatically generated">
            <a:extLst>
              <a:ext uri="{FF2B5EF4-FFF2-40B4-BE49-F238E27FC236}">
                <a16:creationId xmlns:a16="http://schemas.microsoft.com/office/drawing/2014/main" id="{3808F016-039C-41A1-8141-6E66ABF44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4" r="10969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17" name="Rectangle 41"/>
          <p:cNvSpPr/>
          <p:nvPr/>
        </p:nvSpPr>
        <p:spPr>
          <a:xfrm>
            <a:off x="0" y="0"/>
            <a:ext cx="9324420" cy="13716000"/>
          </a:xfrm>
          <a:prstGeom prst="rect">
            <a:avLst/>
          </a:prstGeom>
          <a:solidFill>
            <a:srgbClr val="9A8616">
              <a:alpha val="55199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118" name="Rectangle 43"/>
          <p:cNvSpPr/>
          <p:nvPr/>
        </p:nvSpPr>
        <p:spPr>
          <a:xfrm>
            <a:off x="327954" y="329183"/>
            <a:ext cx="8668512" cy="13057634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/>
          </a:p>
        </p:txBody>
      </p:sp>
      <p:sp>
        <p:nvSpPr>
          <p:cNvPr id="120" name="Everyday Mindfulness"/>
          <p:cNvSpPr txBox="1">
            <a:spLocks noGrp="1"/>
          </p:cNvSpPr>
          <p:nvPr>
            <p:ph type="title" idx="4294967295"/>
          </p:nvPr>
        </p:nvSpPr>
        <p:spPr>
          <a:xfrm>
            <a:off x="954068" y="4786300"/>
            <a:ext cx="7458324" cy="2249215"/>
          </a:xfrm>
          <a:prstGeom prst="rect">
            <a:avLst/>
          </a:prstGeom>
        </p:spPr>
        <p:txBody>
          <a:bodyPr lIns="91439" tIns="91439" rIns="91439" bIns="91439" anchor="t"/>
          <a:lstStyle/>
          <a:p>
            <a:pPr defTabSz="1828800">
              <a:lnSpc>
                <a:spcPct val="70000"/>
              </a:lnSpc>
              <a:defRPr sz="7200" cap="all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pP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Everyday</a:t>
            </a:r>
            <a:br>
              <a:rPr b="1" dirty="0">
                <a:latin typeface="Helvetica"/>
                <a:ea typeface="Helvetica"/>
                <a:cs typeface="Helvetica"/>
                <a:sym typeface="Helvetica"/>
              </a:rPr>
            </a:b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Mindfulness</a:t>
            </a:r>
          </a:p>
        </p:txBody>
      </p:sp>
      <p:pic>
        <p:nvPicPr>
          <p:cNvPr id="12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878" y="11604560"/>
            <a:ext cx="4214664" cy="123186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with Your Name"/>
          <p:cNvSpPr txBox="1"/>
          <p:nvPr/>
        </p:nvSpPr>
        <p:spPr>
          <a:xfrm>
            <a:off x="1835404" y="7949913"/>
            <a:ext cx="5695653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defTabSz="1828800">
              <a:defRPr sz="7400" b="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4200" cap="none"/>
              <a:t>with</a:t>
            </a:r>
            <a:br>
              <a:rPr sz="4200" cap="none"/>
            </a:br>
            <a:r>
              <a:rPr sz="4200" cap="none"/>
              <a:t>Your Name</a:t>
            </a:r>
          </a:p>
        </p:txBody>
      </p:sp>
      <p:grpSp>
        <p:nvGrpSpPr>
          <p:cNvPr id="125" name="Rectangle 11"/>
          <p:cNvGrpSpPr/>
          <p:nvPr/>
        </p:nvGrpSpPr>
        <p:grpSpPr>
          <a:xfrm>
            <a:off x="3079071" y="1097785"/>
            <a:ext cx="3166276" cy="2249216"/>
            <a:chOff x="0" y="0"/>
            <a:chExt cx="3166274" cy="2249214"/>
          </a:xfrm>
        </p:grpSpPr>
        <p:sp>
          <p:nvSpPr>
            <p:cNvPr id="123" name="Rectangle"/>
            <p:cNvSpPr/>
            <p:nvPr/>
          </p:nvSpPr>
          <p:spPr>
            <a:xfrm>
              <a:off x="0" y="0"/>
              <a:ext cx="3166275" cy="2249215"/>
            </a:xfrm>
            <a:prstGeom prst="rect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 defTabSz="1828800">
                <a:defRPr sz="3600" b="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pPr>
              <a:endParaRPr/>
            </a:p>
          </p:txBody>
        </p:sp>
        <p:sp>
          <p:nvSpPr>
            <p:cNvPr id="124" name="Your Logo"/>
            <p:cNvSpPr/>
            <p:nvPr/>
          </p:nvSpPr>
          <p:spPr>
            <a:xfrm>
              <a:off x="232122" y="1124607"/>
              <a:ext cx="270203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1439" tIns="91439" rIns="91439" bIns="91439" numCol="1" anchor="ctr">
              <a:spAutoFit/>
            </a:bodyPr>
            <a:lstStyle>
              <a:lvl1pPr defTabSz="1828800">
                <a:defRPr sz="3600" b="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lvl1pPr>
            </a:lstStyle>
            <a:p>
              <a:r>
                <a:t>Your Logo</a:t>
              </a:r>
            </a:p>
          </p:txBody>
        </p:sp>
      </p:grpSp>
      <p:sp>
        <p:nvSpPr>
          <p:cNvPr id="6" name="Subtitle 2">
            <a:extLst>
              <a:ext uri="{FF2B5EF4-FFF2-40B4-BE49-F238E27FC236}">
                <a16:creationId xmlns:a16="http://schemas.microsoft.com/office/drawing/2014/main" id="{34578281-FC62-40F0-813E-4E2928A90166}"/>
              </a:ext>
            </a:extLst>
          </p:cNvPr>
          <p:cNvSpPr txBox="1"/>
          <p:nvPr/>
        </p:nvSpPr>
        <p:spPr>
          <a:xfrm>
            <a:off x="10373632" y="1097785"/>
            <a:ext cx="12961154" cy="2540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828800">
              <a:defRPr sz="6500" b="0" cap="all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Session </a:t>
            </a:r>
            <a:r>
              <a:rPr lang="en-US" dirty="0"/>
              <a:t>10</a:t>
            </a:r>
            <a:endParaRPr dirty="0"/>
          </a:p>
          <a:p>
            <a:pPr defTabSz="1828800">
              <a:defRPr sz="6500" b="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IN" dirty="0"/>
              <a:t>Moving Forward Mindfully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tanding in a field&#10;&#10;Description automatically generated">
            <a:extLst>
              <a:ext uri="{FF2B5EF4-FFF2-40B4-BE49-F238E27FC236}">
                <a16:creationId xmlns:a16="http://schemas.microsoft.com/office/drawing/2014/main" id="{13C9353B-25FE-4096-B689-A9E959D77C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7"/>
          <a:stretch/>
        </p:blipFill>
        <p:spPr>
          <a:xfrm>
            <a:off x="0" y="0"/>
            <a:ext cx="24383980" cy="13716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D69A62-8673-493A-8132-0FA5B88D51F2}"/>
              </a:ext>
            </a:extLst>
          </p:cNvPr>
          <p:cNvSpPr/>
          <p:nvPr/>
        </p:nvSpPr>
        <p:spPr>
          <a:xfrm>
            <a:off x="0" y="0"/>
            <a:ext cx="24383980" cy="13716000"/>
          </a:xfrm>
          <a:prstGeom prst="rect">
            <a:avLst/>
          </a:prstGeom>
          <a:gradFill flip="none" rotWithShape="1">
            <a:gsLst>
              <a:gs pos="3000">
                <a:schemeClr val="tx1">
                  <a:alpha val="86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0660116-E782-4B8A-8304-ADF8CC34EFFF}"/>
              </a:ext>
            </a:extLst>
          </p:cNvPr>
          <p:cNvSpPr txBox="1">
            <a:spLocks/>
          </p:cNvSpPr>
          <p:nvPr/>
        </p:nvSpPr>
        <p:spPr>
          <a:xfrm>
            <a:off x="1966826" y="6244303"/>
            <a:ext cx="9428760" cy="561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marR="0" lvl="0" indent="0" defTabSz="8255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rgbClr val="FAE232"/>
              </a:buClr>
              <a:buSzPct val="100000"/>
              <a:buNone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Integrating  mindfulness into our daily lives requires consistent practice.</a:t>
            </a:r>
            <a:endParaRPr kumimoji="0" lang="en-IN" sz="80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146562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E893F2-0C6A-484F-880C-5AFAA471296C}"/>
              </a:ext>
            </a:extLst>
          </p:cNvPr>
          <p:cNvGrpSpPr/>
          <p:nvPr/>
        </p:nvGrpSpPr>
        <p:grpSpPr>
          <a:xfrm>
            <a:off x="0" y="0"/>
            <a:ext cx="24384000" cy="13716000"/>
            <a:chOff x="0" y="0"/>
            <a:chExt cx="24384000" cy="13716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0CD141C-CCF5-4C65-9382-A3B28F8BF1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-1" t="24368" r="-1" b="30630"/>
            <a:stretch/>
          </p:blipFill>
          <p:spPr>
            <a:xfrm>
              <a:off x="0" y="0"/>
              <a:ext cx="24384000" cy="13716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6750F9E-69DA-414D-B63F-D059A324F27A}"/>
                </a:ext>
              </a:extLst>
            </p:cNvPr>
            <p:cNvSpPr/>
            <p:nvPr/>
          </p:nvSpPr>
          <p:spPr>
            <a:xfrm>
              <a:off x="0" y="0"/>
              <a:ext cx="24383980" cy="13716000"/>
            </a:xfrm>
            <a:prstGeom prst="rect">
              <a:avLst/>
            </a:prstGeom>
            <a:gradFill flip="none" rotWithShape="1">
              <a:gsLst>
                <a:gs pos="3000">
                  <a:schemeClr val="tx1">
                    <a:alpha val="63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0" scaled="1"/>
              <a:tileRect/>
            </a:gra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65F048E4-6635-4C08-BC48-6AA5503C40E4}"/>
              </a:ext>
            </a:extLst>
          </p:cNvPr>
          <p:cNvSpPr txBox="1">
            <a:spLocks/>
          </p:cNvSpPr>
          <p:nvPr/>
        </p:nvSpPr>
        <p:spPr>
          <a:xfrm>
            <a:off x="1978439" y="2064774"/>
            <a:ext cx="13359884" cy="318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9" tIns="91439" rIns="91439" bIns="91439" anchor="t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100" b="1" i="0" u="none" strike="noStrike" cap="all" spc="0" baseline="0">
                <a:solidFill>
                  <a:srgbClr val="FFFFFF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sym typeface="Helvetica"/>
              </a:rPr>
              <a:t>PERSONAL MINDFULNESS PLAN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69AE18-22B0-48EE-9412-06CA7640B8FE}"/>
              </a:ext>
            </a:extLst>
          </p:cNvPr>
          <p:cNvSpPr txBox="1">
            <a:spLocks/>
          </p:cNvSpPr>
          <p:nvPr/>
        </p:nvSpPr>
        <p:spPr>
          <a:xfrm>
            <a:off x="1978439" y="5387891"/>
            <a:ext cx="12622464" cy="6823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List the practices that have been most helpful.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Name the circumstances, thoughts, or emotions that mindfulness practices can help with?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What motivation will you need to continue daily mindfulness practice?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What accountability practices will help you every day?</a:t>
            </a:r>
          </a:p>
        </p:txBody>
      </p:sp>
    </p:spTree>
    <p:extLst>
      <p:ext uri="{BB962C8B-B14F-4D97-AF65-F5344CB8AC3E}">
        <p14:creationId xmlns:p14="http://schemas.microsoft.com/office/powerpoint/2010/main" val="34881852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unset in the background&#10;&#10;Description automatically generated">
            <a:extLst>
              <a:ext uri="{FF2B5EF4-FFF2-40B4-BE49-F238E27FC236}">
                <a16:creationId xmlns:a16="http://schemas.microsoft.com/office/drawing/2014/main" id="{F468B4B8-33D3-4C05-A38C-48DC4E814E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119480-80F0-481E-B679-2F5AAD367BFE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41" name="Your first 1-minute  mindfulness meditation"/>
          <p:cNvSpPr txBox="1">
            <a:spLocks noGrp="1"/>
          </p:cNvSpPr>
          <p:nvPr>
            <p:ph type="title" idx="4294967295"/>
          </p:nvPr>
        </p:nvSpPr>
        <p:spPr>
          <a:xfrm>
            <a:off x="3253824" y="3784754"/>
            <a:ext cx="17882884" cy="4849292"/>
          </a:xfrm>
          <a:prstGeom prst="rect">
            <a:avLst/>
          </a:prstGeom>
        </p:spPr>
        <p:txBody>
          <a:bodyPr lIns="91439" tIns="91439" rIns="91439" bIns="91439" anchor="ctr">
            <a:noAutofit/>
          </a:bodyPr>
          <a:lstStyle/>
          <a:p>
            <a:pPr defTabSz="1828800">
              <a:lnSpc>
                <a:spcPct val="90000"/>
              </a:lnSpc>
              <a:spcAft>
                <a:spcPts val="3000"/>
              </a:spcAft>
              <a:defRPr sz="10000" b="1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IN" sz="7200" dirty="0"/>
              <a:t>Guided Practice:</a:t>
            </a:r>
            <a:br>
              <a:rPr lang="en-IN" dirty="0"/>
            </a:br>
            <a:r>
              <a:rPr lang="en-IN" sz="8000" dirty="0"/>
              <a:t>The Importance of </a:t>
            </a:r>
            <a:br>
              <a:rPr lang="en-IN" dirty="0"/>
            </a:br>
            <a:r>
              <a:rPr lang="en-IN" dirty="0"/>
              <a:t>Daily Practice</a:t>
            </a:r>
            <a:endParaRPr lang="en-IN" sz="7200" dirty="0"/>
          </a:p>
        </p:txBody>
      </p:sp>
      <p:sp>
        <p:nvSpPr>
          <p:cNvPr id="142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gona Book"/>
              <a:sym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39425135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E2B39C-C23F-4265-B94A-EEC05D7FEE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730"/>
          <a:stretch/>
        </p:blipFill>
        <p:spPr>
          <a:xfrm>
            <a:off x="4891" y="10"/>
            <a:ext cx="24379109" cy="1371599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5D1EAD1-2C90-4E4F-ADDC-1B82C8E751B1}"/>
              </a:ext>
            </a:extLst>
          </p:cNvPr>
          <p:cNvSpPr txBox="1">
            <a:spLocks/>
          </p:cNvSpPr>
          <p:nvPr/>
        </p:nvSpPr>
        <p:spPr>
          <a:xfrm>
            <a:off x="1978438" y="1828800"/>
            <a:ext cx="19878671" cy="318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9" tIns="91439" rIns="91439" bIns="91439" anchor="t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100" b="1" i="0" u="none" strike="noStrike" cap="all" spc="0" baseline="0">
                <a:solidFill>
                  <a:srgbClr val="FFFFFF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sym typeface="Helvetica"/>
              </a:rPr>
              <a:t>MINDFULNESS PLAN OF ACTION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FAB1A32-00DD-4A9A-B648-26959B29E449}"/>
              </a:ext>
            </a:extLst>
          </p:cNvPr>
          <p:cNvSpPr txBox="1">
            <a:spLocks/>
          </p:cNvSpPr>
          <p:nvPr/>
        </p:nvSpPr>
        <p:spPr>
          <a:xfrm>
            <a:off x="1978438" y="4001542"/>
            <a:ext cx="20427123" cy="5083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When I first notice anxiety in my body or mind, I will do these things: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This is how I will use mindfulness to reduce my anxiety in the moment: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If I am feeling particularly unsettled, I will text or call:</a:t>
            </a:r>
          </a:p>
          <a:p>
            <a:pPr marL="990600" marR="0" lvl="0" indent="-990600" algn="l" defTabSz="825500" rtl="0" eaLnBrk="1" fontAlgn="auto" latinLnBrk="0" hangingPunct="1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AE232"/>
              </a:buClr>
              <a:buSzPct val="100000"/>
              <a:buFontTx/>
              <a:buChar char="๏"/>
              <a:tabLst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Things I will do every day to maintain a healthy lifestyle and mind-set:</a:t>
            </a:r>
          </a:p>
        </p:txBody>
      </p:sp>
    </p:spTree>
    <p:extLst>
      <p:ext uri="{BB962C8B-B14F-4D97-AF65-F5344CB8AC3E}">
        <p14:creationId xmlns:p14="http://schemas.microsoft.com/office/powerpoint/2010/main" val="45941786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automatically generated">
            <a:extLst>
              <a:ext uri="{FF2B5EF4-FFF2-40B4-BE49-F238E27FC236}">
                <a16:creationId xmlns:a16="http://schemas.microsoft.com/office/drawing/2014/main" id="{84DE2B4E-23D5-4FE8-94C6-CA2186D1CF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3CAF46-F09A-41BB-9446-F1B9E271621B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41" name="Your first 1-minute  mindfulness meditation"/>
          <p:cNvSpPr txBox="1">
            <a:spLocks noGrp="1"/>
          </p:cNvSpPr>
          <p:nvPr>
            <p:ph type="title" idx="4294967295"/>
          </p:nvPr>
        </p:nvSpPr>
        <p:spPr>
          <a:xfrm>
            <a:off x="2792601" y="3732000"/>
            <a:ext cx="18805330" cy="4954800"/>
          </a:xfrm>
          <a:prstGeom prst="rect">
            <a:avLst/>
          </a:prstGeom>
        </p:spPr>
        <p:txBody>
          <a:bodyPr lIns="91439" tIns="91439" rIns="91439" bIns="91439" anchor="ctr">
            <a:noAutofit/>
          </a:bodyPr>
          <a:lstStyle/>
          <a:p>
            <a:pPr defTabSz="1828800">
              <a:lnSpc>
                <a:spcPct val="90000"/>
              </a:lnSpc>
              <a:spcAft>
                <a:spcPts val="3000"/>
              </a:spcAft>
              <a:defRPr sz="10000" b="1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IN" sz="7200" dirty="0"/>
              <a:t>Guided Practice: </a:t>
            </a:r>
            <a:br>
              <a:rPr lang="en-IN" sz="7200" dirty="0"/>
            </a:br>
            <a:r>
              <a:rPr lang="en-IN" sz="10000" dirty="0"/>
              <a:t>Receiving Care</a:t>
            </a:r>
            <a:br>
              <a:rPr lang="en-IN" sz="10000" dirty="0"/>
            </a:br>
            <a:r>
              <a:rPr lang="en-IN" sz="7200" dirty="0"/>
              <a:t>for</a:t>
            </a:r>
            <a:r>
              <a:rPr lang="en-IN" sz="10000" dirty="0"/>
              <a:t> Self </a:t>
            </a:r>
            <a:r>
              <a:rPr lang="en-IN" sz="7200" dirty="0"/>
              <a:t>and</a:t>
            </a:r>
            <a:r>
              <a:rPr lang="en-IN" sz="10000" dirty="0"/>
              <a:t> Others</a:t>
            </a:r>
            <a:endParaRPr lang="en-IN" sz="10000" b="1" cap="all" dirty="0">
              <a:solidFill>
                <a:srgbClr val="FFFFFF"/>
              </a:solidFill>
              <a:latin typeface="Helvetica"/>
            </a:endParaRPr>
          </a:p>
        </p:txBody>
      </p:sp>
      <p:sp>
        <p:nvSpPr>
          <p:cNvPr id="142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gona Book"/>
              <a:sym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16256071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in the background&#10;&#10;Description automatically generated">
            <a:extLst>
              <a:ext uri="{FF2B5EF4-FFF2-40B4-BE49-F238E27FC236}">
                <a16:creationId xmlns:a16="http://schemas.microsoft.com/office/drawing/2014/main" id="{DA13F3FD-EE2D-4AA8-8980-A45C707982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79CBF8-9C0A-41C4-93BB-C54FDDFEA1FB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bg1">
                  <a:alpha val="50000"/>
                </a:scheme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41" name="Your first 1-minute  mindfulness meditation"/>
          <p:cNvSpPr txBox="1">
            <a:spLocks noGrp="1"/>
          </p:cNvSpPr>
          <p:nvPr>
            <p:ph type="title" idx="4294967295"/>
          </p:nvPr>
        </p:nvSpPr>
        <p:spPr>
          <a:xfrm>
            <a:off x="2792601" y="4013354"/>
            <a:ext cx="18805330" cy="4392092"/>
          </a:xfrm>
          <a:prstGeom prst="rect">
            <a:avLst/>
          </a:prstGeom>
        </p:spPr>
        <p:txBody>
          <a:bodyPr lIns="91439" tIns="91439" rIns="91439" bIns="91439" anchor="ctr">
            <a:noAutofit/>
          </a:bodyPr>
          <a:lstStyle/>
          <a:p>
            <a:pPr defTabSz="1828800">
              <a:lnSpc>
                <a:spcPct val="90000"/>
              </a:lnSpc>
              <a:spcAft>
                <a:spcPts val="3000"/>
              </a:spcAft>
              <a:defRPr sz="10000" b="1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IN" sz="7200" dirty="0"/>
              <a:t>Guided Practice: </a:t>
            </a:r>
            <a:br>
              <a:rPr lang="en-IN" dirty="0"/>
            </a:br>
            <a:r>
              <a:rPr lang="en-IN" sz="10000" dirty="0"/>
              <a:t>Our Peaceful </a:t>
            </a:r>
            <a:r>
              <a:rPr lang="en-IN" sz="7200" dirty="0"/>
              <a:t>and</a:t>
            </a:r>
            <a:r>
              <a:rPr lang="en-IN" sz="10000" dirty="0"/>
              <a:t> Beautiful Place </a:t>
            </a:r>
          </a:p>
        </p:txBody>
      </p:sp>
      <p:sp>
        <p:nvSpPr>
          <p:cNvPr id="142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marL="0" marR="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gona Book"/>
              <a:sym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414251111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FC54DD1-BD35-42A8-9061-5FEBA8ABB72E}"/>
              </a:ext>
            </a:extLst>
          </p:cNvPr>
          <p:cNvGrpSpPr/>
          <p:nvPr/>
        </p:nvGrpSpPr>
        <p:grpSpPr>
          <a:xfrm>
            <a:off x="-1" y="0"/>
            <a:ext cx="24384001" cy="13716000"/>
            <a:chOff x="-1" y="0"/>
            <a:chExt cx="24384001" cy="13716000"/>
          </a:xfrm>
        </p:grpSpPr>
        <p:pic>
          <p:nvPicPr>
            <p:cNvPr id="2" name="Picture 1" descr="A close up of a flower&#10;&#10;Description automatically generated">
              <a:extLst>
                <a:ext uri="{FF2B5EF4-FFF2-40B4-BE49-F238E27FC236}">
                  <a16:creationId xmlns:a16="http://schemas.microsoft.com/office/drawing/2014/main" id="{E3F067F1-8F95-400B-A2E0-A9CA034248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877" r="2144"/>
            <a:stretch/>
          </p:blipFill>
          <p:spPr>
            <a:xfrm flipH="1">
              <a:off x="8710594" y="0"/>
              <a:ext cx="15673406" cy="13716000"/>
            </a:xfrm>
            <a:prstGeom prst="rect">
              <a:avLst/>
            </a:prstGeom>
          </p:spPr>
        </p:pic>
        <p:pic>
          <p:nvPicPr>
            <p:cNvPr id="6" name="Picture 5" descr="A close up of a flower&#10;&#10;Description automatically generated">
              <a:extLst>
                <a:ext uri="{FF2B5EF4-FFF2-40B4-BE49-F238E27FC236}">
                  <a16:creationId xmlns:a16="http://schemas.microsoft.com/office/drawing/2014/main" id="{816FD7FF-464F-4988-B381-7CBA882939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5174" r="-1"/>
            <a:stretch/>
          </p:blipFill>
          <p:spPr>
            <a:xfrm flipH="1">
              <a:off x="-1" y="0"/>
              <a:ext cx="11326761" cy="13716000"/>
            </a:xfrm>
            <a:prstGeom prst="rect">
              <a:avLst/>
            </a:prstGeom>
          </p:spPr>
        </p:pic>
      </p:grpSp>
      <p:sp>
        <p:nvSpPr>
          <p:cNvPr id="128" name="Welcome"/>
          <p:cNvSpPr txBox="1">
            <a:spLocks noGrp="1"/>
          </p:cNvSpPr>
          <p:nvPr>
            <p:ph type="title" idx="4294967295"/>
          </p:nvPr>
        </p:nvSpPr>
        <p:spPr>
          <a:xfrm>
            <a:off x="1515535" y="4783548"/>
            <a:ext cx="13970271" cy="4979883"/>
          </a:xfrm>
          <a:prstGeom prst="rect">
            <a:avLst/>
          </a:prstGeom>
        </p:spPr>
        <p:txBody>
          <a:bodyPr lIns="91439" tIns="91439" rIns="91439" bIns="91439" anchor="t">
            <a:normAutofit/>
          </a:bodyPr>
          <a:lstStyle>
            <a:lvl1pPr algn="l" defTabSz="1828800">
              <a:lnSpc>
                <a:spcPct val="70000"/>
              </a:lnSpc>
              <a:defRPr sz="16000" b="1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IN" sz="13000" dirty="0"/>
              <a:t>Break</a:t>
            </a:r>
            <a:endParaRPr sz="13000" dirty="0"/>
          </a:p>
        </p:txBody>
      </p:sp>
    </p:spTree>
    <p:extLst>
      <p:ext uri="{BB962C8B-B14F-4D97-AF65-F5344CB8AC3E}">
        <p14:creationId xmlns:p14="http://schemas.microsoft.com/office/powerpoint/2010/main" val="32671026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0000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235</Words>
  <Application>Microsoft Office PowerPoint</Application>
  <PresentationFormat>Custom</PresentationFormat>
  <Paragraphs>35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Garamond</vt:lpstr>
      <vt:lpstr>Helvetica</vt:lpstr>
      <vt:lpstr>Helvetica Neue</vt:lpstr>
      <vt:lpstr>Helvetica Neue Light</vt:lpstr>
      <vt:lpstr>Helvetica Neue Medium</vt:lpstr>
      <vt:lpstr>Sagona Book</vt:lpstr>
      <vt:lpstr>Sagona ExtraLight</vt:lpstr>
      <vt:lpstr>White</vt:lpstr>
      <vt:lpstr>Everyday Mindfulness</vt:lpstr>
      <vt:lpstr>Everyday Mindfulness</vt:lpstr>
      <vt:lpstr>PowerPoint Presentation</vt:lpstr>
      <vt:lpstr>PowerPoint Presentation</vt:lpstr>
      <vt:lpstr>Guided Practice: The Importance of  Daily Practice</vt:lpstr>
      <vt:lpstr>PowerPoint Presentation</vt:lpstr>
      <vt:lpstr>Guided Practice:  Receiving Care for Self and Others</vt:lpstr>
      <vt:lpstr>Guided Practice:  Our Peaceful and Beautiful Place </vt:lpstr>
      <vt:lpstr>Break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Everyday Mindfulness</dc:title>
  <dc:creator>Salman (Raju)</dc:creator>
  <cp:lastModifiedBy>Salman .</cp:lastModifiedBy>
  <cp:revision>61</cp:revision>
  <dcterms:modified xsi:type="dcterms:W3CDTF">2020-09-22T17:37:55Z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967945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D8.0.8</vt:lpwstr>
  </property>
</Properties>
</file>