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0" r:id="rId1"/>
  </p:sldMasterIdLst>
  <p:notesMasterIdLst>
    <p:notesMasterId r:id="rId13"/>
  </p:notesMasterIdLst>
  <p:sldIdLst>
    <p:sldId id="256" r:id="rId2"/>
    <p:sldId id="338" r:id="rId3"/>
    <p:sldId id="313" r:id="rId4"/>
    <p:sldId id="275" r:id="rId5"/>
    <p:sldId id="314" r:id="rId6"/>
    <p:sldId id="344" r:id="rId7"/>
    <p:sldId id="342" r:id="rId8"/>
    <p:sldId id="292" r:id="rId9"/>
    <p:sldId id="341" r:id="rId10"/>
    <p:sldId id="291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941651"/>
    <a:srgbClr val="F9F5C4"/>
    <a:srgbClr val="73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491"/>
    <p:restoredTop sz="92807"/>
  </p:normalViewPr>
  <p:slideViewPr>
    <p:cSldViewPr snapToGrid="0" snapToObjects="1">
      <p:cViewPr varScale="1">
        <p:scale>
          <a:sx n="55" d="100"/>
          <a:sy n="55" d="100"/>
        </p:scale>
        <p:origin x="216" y="2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83108-BF85-6143-A039-FC38F23E87A8}" type="datetimeFigureOut">
              <a:rPr lang="en-US" smtClean="0"/>
              <a:t>8/31/20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4B30E-B303-E749-8BA9-BF26DFE3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3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psychological response to stimuli in the body and brain.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7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psychological response to stimuli in the body and brain.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9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4B30E-B303-E749-8BA9-BF26DFE3B3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7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8B19BF0-FAA8-FB44-85B7-34709D8AD9A6}" type="datetime1">
              <a:rPr lang="en-US" smtClean="0"/>
              <a:t>8/31/20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2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2463-6A92-5F4F-BEA8-71361D0098ED}" type="datetime1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9ADD-3832-C840-9EFA-DD3ADF3504B4}" type="datetime1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6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B441-5AAF-294E-82E7-286B0631D1D9}" type="datetime1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958A1BB-00B2-8146-A00F-9B3E1004B71F}" type="datetime1">
              <a:rPr lang="en-US" smtClean="0"/>
              <a:t>8/31/20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55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4DC1-D408-F245-8D91-CAE10D6A4D18}" type="datetime1">
              <a:rPr lang="en-US" smtClean="0"/>
              <a:t>8/31/20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1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44B5-89CC-9546-8F89-9740AA3ACB25}" type="datetime1">
              <a:rPr lang="en-US" smtClean="0"/>
              <a:t>8/31/20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0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B531-0C27-0048-B639-A2364AD25F20}" type="datetime1">
              <a:rPr lang="en-US" smtClean="0"/>
              <a:t>8/31/20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4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66F8-FDF1-8448-BD09-5DE21998214F}" type="datetime1">
              <a:rPr lang="en-US" smtClean="0"/>
              <a:t>8/31/20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1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F133D54-FD98-5444-AA3F-6F0CB53EA431}" type="datetime1">
              <a:rPr lang="en-US" smtClean="0"/>
              <a:t>8/31/20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9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50C3732-0EA3-5B4A-886B-EDF8461ED122}" type="datetime1">
              <a:rPr lang="en-US" smtClean="0"/>
              <a:t>8/31/20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595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F383D3B-9414-E048-8FCD-372C79651B57}" type="datetime1">
              <a:rPr lang="en-US" smtClean="0"/>
              <a:t>8/31/20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0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6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>
            <a:extLst>
              <a:ext uri="{FF2B5EF4-FFF2-40B4-BE49-F238E27FC236}">
                <a16:creationId xmlns:a16="http://schemas.microsoft.com/office/drawing/2014/main" id="{563F2046-324F-4A85-AD1D-D6C97E9679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2" r="583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90846F-3F1A-44C0-89BC-2CEB1E8F5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rgbClr val="BC9B83">
              <a:alpha val="40000"/>
            </a:srgb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FC2271-9ADB-B44C-AE80-AD445A3D2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034" y="1758150"/>
            <a:ext cx="3729162" cy="33417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Everyday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Mindfulness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000" cap="none" dirty="0">
                <a:solidFill>
                  <a:schemeClr val="tx1"/>
                </a:solidFill>
              </a:rPr>
              <a:t>with</a:t>
            </a:r>
            <a:br>
              <a:rPr lang="en-US" sz="2000" cap="none" dirty="0">
                <a:solidFill>
                  <a:schemeClr val="tx1"/>
                </a:solidFill>
              </a:rPr>
            </a:br>
            <a:r>
              <a:rPr lang="en-US" sz="2000" cap="none" dirty="0">
                <a:solidFill>
                  <a:schemeClr val="tx1"/>
                </a:solidFill>
              </a:rPr>
              <a:t>Your Name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" name="Picture 9" descr="A picture containing device&#10;&#10;Description automatically generated">
            <a:extLst>
              <a:ext uri="{FF2B5EF4-FFF2-40B4-BE49-F238E27FC236}">
                <a16:creationId xmlns:a16="http://schemas.microsoft.com/office/drawing/2014/main" id="{A2DD90A1-C848-9B47-9BC2-6D2657EFE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505" y="5851907"/>
            <a:ext cx="457200" cy="4572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D66652B-B5AD-FE4D-A299-B1CC51A2DCF7}"/>
              </a:ext>
            </a:extLst>
          </p:cNvPr>
          <p:cNvSpPr/>
          <p:nvPr/>
        </p:nvSpPr>
        <p:spPr>
          <a:xfrm>
            <a:off x="1655597" y="548893"/>
            <a:ext cx="1351015" cy="11246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Logo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B125C582-E6EE-064D-B243-898685F6179F}"/>
              </a:ext>
            </a:extLst>
          </p:cNvPr>
          <p:cNvSpPr txBox="1">
            <a:spLocks/>
          </p:cNvSpPr>
          <p:nvPr/>
        </p:nvSpPr>
        <p:spPr>
          <a:xfrm>
            <a:off x="5143501" y="548893"/>
            <a:ext cx="6571466" cy="1209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kern="1200" spc="8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Session 10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Moving Forward Mindfully</a:t>
            </a:r>
          </a:p>
        </p:txBody>
      </p:sp>
    </p:spTree>
    <p:extLst>
      <p:ext uri="{BB962C8B-B14F-4D97-AF65-F5344CB8AC3E}">
        <p14:creationId xmlns:p14="http://schemas.microsoft.com/office/powerpoint/2010/main" val="3639899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solidFill>
                  <a:schemeClr val="accent6">
                    <a:lumMod val="50000"/>
                  </a:schemeClr>
                </a:solidFill>
              </a:rPr>
              <a:t>Closing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Student Workbook practices for this week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Next session is at TIME/DATE/LOCATION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Final announcements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85" r="11861"/>
          <a:stretch/>
        </p:blipFill>
        <p:spPr>
          <a:xfrm>
            <a:off x="7500327" y="456237"/>
            <a:ext cx="4299660" cy="603504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8535" y="6217920"/>
            <a:ext cx="1463040" cy="25603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54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AAC5456-3602-1D4B-9D8C-E51BD302E1E2}"/>
              </a:ext>
            </a:extLst>
          </p:cNvPr>
          <p:cNvSpPr txBox="1">
            <a:spLocks/>
          </p:cNvSpPr>
          <p:nvPr/>
        </p:nvSpPr>
        <p:spPr>
          <a:xfrm>
            <a:off x="8294816" y="2057401"/>
            <a:ext cx="2675933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83000"/>
              </a:lnSpc>
              <a:spcAft>
                <a:spcPts val="600"/>
              </a:spcAft>
            </a:pPr>
            <a:r>
              <a:rPr lang="en-US" sz="4400" cap="all" spc="-100" dirty="0">
                <a:solidFill>
                  <a:schemeClr val="tx1"/>
                </a:solidFill>
              </a:rPr>
              <a:t>Closing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21BA6-075A-C149-8968-8128B8E4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2113" y="5714047"/>
            <a:ext cx="548640" cy="274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/>
                </a:solidFill>
              </a:rPr>
              <a:pPr defTabSz="457200">
                <a:spcAft>
                  <a:spcPts val="600"/>
                </a:spcAft>
              </a:pPr>
              <a:t>11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B47A4-57B6-8447-B1DE-2C5DA92EA2D1}"/>
              </a:ext>
            </a:extLst>
          </p:cNvPr>
          <p:cNvSpPr/>
          <p:nvPr/>
        </p:nvSpPr>
        <p:spPr>
          <a:xfrm>
            <a:off x="1038590" y="2851919"/>
            <a:ext cx="659256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Wish each other and 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</a:rPr>
              <a:t>ourselves well.</a:t>
            </a:r>
          </a:p>
        </p:txBody>
      </p:sp>
    </p:spTree>
    <p:extLst>
      <p:ext uri="{BB962C8B-B14F-4D97-AF65-F5344CB8AC3E}">
        <p14:creationId xmlns:p14="http://schemas.microsoft.com/office/powerpoint/2010/main" val="934009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500" r="-2" b="7817"/>
          <a:stretch/>
        </p:blipFill>
        <p:spPr>
          <a:xfrm>
            <a:off x="424928" y="419292"/>
            <a:ext cx="5522976" cy="60533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5369098"/>
          </a:xfrm>
        </p:spPr>
        <p:txBody>
          <a:bodyPr>
            <a:normAutofit/>
          </a:bodyPr>
          <a:lstStyle/>
          <a:p>
            <a:r>
              <a:rPr lang="en-US" sz="4800" dirty="0"/>
              <a:t>Integrating  mindfulness into our daily lives requires consistent practice.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5513" y="6126435"/>
            <a:ext cx="548640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4B7E4EF-A1BD-40F4-AB7B-04F084DD991D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6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92" t="383" b="-383"/>
          <a:stretch/>
        </p:blipFill>
        <p:spPr>
          <a:xfrm>
            <a:off x="391805" y="407494"/>
            <a:ext cx="4573388" cy="61264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Personal Mindfulness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E56D4-69F4-DD4B-A3A1-10FDA9CD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829" y="2389097"/>
            <a:ext cx="6501365" cy="3826310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List the practices that have been most helpful.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Name the circumstances, thoughts, or emotions that mindfulness practices can help with?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What motivation will you need to continue daily mindfulness practice?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What accountability practices will help you every day?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8024" y="6217920"/>
            <a:ext cx="1463040" cy="2560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34B7E4EF-A1BD-40F4-AB7B-04F084DD991D}" type="slidenum">
              <a:rPr lang="en-US">
                <a:solidFill>
                  <a:srgbClr val="FFFFFF"/>
                </a:solidFill>
              </a:rPr>
              <a:pPr algn="l"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3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1834572"/>
            <a:ext cx="8652938" cy="321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Guided Practice:</a:t>
            </a:r>
            <a:br>
              <a:rPr lang="en-US" sz="7200" spc="-100" dirty="0"/>
            </a:br>
            <a:r>
              <a:rPr lang="en-US" sz="4400" i="1" spc="-100" dirty="0">
                <a:solidFill>
                  <a:schemeClr val="tx1"/>
                </a:solidFill>
              </a:rPr>
              <a:t>The Importance of </a:t>
            </a:r>
            <a:br>
              <a:rPr lang="en-US" sz="4400" spc="-100" dirty="0">
                <a:solidFill>
                  <a:schemeClr val="tx1"/>
                </a:solidFill>
              </a:rPr>
            </a:br>
            <a:r>
              <a:rPr lang="en-US" sz="6600" spc="-100" dirty="0">
                <a:solidFill>
                  <a:schemeClr val="tx1"/>
                </a:solidFill>
              </a:rPr>
              <a:t>Daily Practice</a:t>
            </a:r>
            <a:endParaRPr lang="en-US" sz="5400" spc="-1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651779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9000"/>
          </a:blip>
          <a:srcRect b="15730"/>
          <a:stretch/>
        </p:blipFill>
        <p:spPr>
          <a:xfrm>
            <a:off x="4891" y="10"/>
            <a:ext cx="12252370" cy="6857990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87FD26E4-041F-4EF2-B92D-6034C0F8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30000"/>
                </a:schemeClr>
              </a:gs>
              <a:gs pos="80000">
                <a:schemeClr val="bg1">
                  <a:alpha val="15000"/>
                </a:schemeClr>
              </a:gs>
              <a:gs pos="0">
                <a:schemeClr val="bg1">
                  <a:alpha val="0"/>
                </a:schemeClr>
              </a:gs>
              <a:gs pos="20000">
                <a:schemeClr val="bg1">
                  <a:alpha val="1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2597179-43A9-6A4E-9395-C49AE8DD0123}"/>
              </a:ext>
            </a:extLst>
          </p:cNvPr>
          <p:cNvSpPr txBox="1">
            <a:spLocks/>
          </p:cNvSpPr>
          <p:nvPr/>
        </p:nvSpPr>
        <p:spPr>
          <a:xfrm>
            <a:off x="586154" y="546277"/>
            <a:ext cx="11019692" cy="5840679"/>
          </a:xfrm>
          <a:prstGeom prst="rect">
            <a:avLst/>
          </a:prstGeom>
          <a:solidFill>
            <a:schemeClr val="tx1">
              <a:lumMod val="85000"/>
              <a:alpha val="53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sz="4800" b="1" i="1" dirty="0">
                <a:solidFill>
                  <a:schemeClr val="bg1"/>
                </a:solidFill>
              </a:rPr>
              <a:t>Mindfulness Plan of Action</a:t>
            </a:r>
          </a:p>
          <a:p>
            <a:pPr algn="ctr"/>
            <a:endParaRPr lang="en-US" sz="48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When I first notice anxiety in my body or mind, I will do these things: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This is how I will use mindfulness to reduce my anxiety in the moment: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If I am feeling particularly unsettled, I will text or call: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</a:rPr>
              <a:t>Things I will do every day to maintain a healthy lifestyle and mind-set:</a:t>
            </a:r>
          </a:p>
          <a:p>
            <a:pPr algn="ctr"/>
            <a:endParaRPr lang="en-US" sz="4800" dirty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6920" y="6386957"/>
            <a:ext cx="1955980" cy="228600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5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5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210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1834572"/>
            <a:ext cx="8652938" cy="321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Guided Practice:</a:t>
            </a:r>
            <a:br>
              <a:rPr lang="en-US" sz="7200" spc="-100" dirty="0"/>
            </a:br>
            <a:r>
              <a:rPr lang="en-US" sz="6600" spc="-100" dirty="0">
                <a:solidFill>
                  <a:srgbClr val="FFD579"/>
                </a:solidFill>
              </a:rPr>
              <a:t>Receiving Care</a:t>
            </a:r>
            <a:br>
              <a:rPr lang="en-US" sz="6600" spc="-100" dirty="0">
                <a:solidFill>
                  <a:schemeClr val="tx1"/>
                </a:solidFill>
              </a:rPr>
            </a:br>
            <a:r>
              <a:rPr lang="en-US" sz="4000" i="1" spc="-100" dirty="0">
                <a:solidFill>
                  <a:schemeClr val="tx1"/>
                </a:solidFill>
              </a:rPr>
              <a:t>for</a:t>
            </a:r>
            <a:r>
              <a:rPr lang="en-US" sz="6600" spc="-100" dirty="0">
                <a:solidFill>
                  <a:schemeClr val="tx1"/>
                </a:solidFill>
              </a:rPr>
              <a:t> Self </a:t>
            </a:r>
            <a:r>
              <a:rPr lang="en-US" sz="4000" i="1" spc="-100" dirty="0">
                <a:solidFill>
                  <a:schemeClr val="tx1"/>
                </a:solidFill>
              </a:rPr>
              <a:t>and</a:t>
            </a:r>
            <a:r>
              <a:rPr lang="en-US" sz="6600" spc="-100" dirty="0">
                <a:solidFill>
                  <a:schemeClr val="tx1"/>
                </a:solidFill>
              </a:rPr>
              <a:t> Others</a:t>
            </a:r>
            <a:endParaRPr lang="en-US" sz="5400" spc="-1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013805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1834572"/>
            <a:ext cx="8652938" cy="321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Guided Practice:</a:t>
            </a:r>
            <a:br>
              <a:rPr lang="en-US" sz="7200" spc="-100" dirty="0"/>
            </a:br>
            <a:r>
              <a:rPr lang="en-US" sz="6600" spc="-100" dirty="0">
                <a:solidFill>
                  <a:schemeClr val="tx1"/>
                </a:solidFill>
              </a:rPr>
              <a:t>Our Peaceful </a:t>
            </a:r>
            <a:r>
              <a:rPr lang="en-US" sz="4400" i="1" spc="-100" dirty="0">
                <a:solidFill>
                  <a:schemeClr val="tx1"/>
                </a:solidFill>
              </a:rPr>
              <a:t>and</a:t>
            </a:r>
            <a:r>
              <a:rPr lang="en-US" sz="6600" spc="-100" dirty="0">
                <a:solidFill>
                  <a:schemeClr val="tx1"/>
                </a:solidFill>
              </a:rPr>
              <a:t> Beautiful Place </a:t>
            </a:r>
            <a:endParaRPr lang="en-US" sz="5400" spc="-1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619594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bird on a beach&#10;&#10;Description automatically generated">
            <a:extLst>
              <a:ext uri="{FF2B5EF4-FFF2-40B4-BE49-F238E27FC236}">
                <a16:creationId xmlns:a16="http://schemas.microsoft.com/office/drawing/2014/main" id="{1F51DA0E-4043-3B4C-A9AA-35ED10D7E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solidFill>
            <a:schemeClr val="accent6">
              <a:alpha val="7000"/>
            </a:schemeClr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5C09A5-91F8-6E4E-8DED-BC6D8B06A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733" y="387155"/>
            <a:ext cx="11548532" cy="4163884"/>
          </a:xfrm>
        </p:spPr>
        <p:txBody>
          <a:bodyPr anchor="t">
            <a:normAutofit/>
          </a:bodyPr>
          <a:lstStyle/>
          <a:p>
            <a:pPr algn="l"/>
            <a:r>
              <a:rPr lang="en-US" sz="9600" cap="none" spc="0" dirty="0">
                <a:solidFill>
                  <a:schemeClr val="bg1"/>
                </a:solidFill>
              </a:rPr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264247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7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" name="Rectangle 79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" name="Rectangle 81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06" name="Rectangle 83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7" name="Group 8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90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92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ody of water with a mountain in the background&#10;&#10;Description automatically generated">
            <a:extLst>
              <a:ext uri="{FF2B5EF4-FFF2-40B4-BE49-F238E27FC236}">
                <a16:creationId xmlns:a16="http://schemas.microsoft.com/office/drawing/2014/main" id="{361DE226-1EA0-BE48-B23D-673D52EA3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25841" b="291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0" name="Rectangle 9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4B11E-3AF4-1044-8D95-53E2C121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1" y="1834572"/>
            <a:ext cx="8652938" cy="321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000" spc="-1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Advanced Guided Practice:</a:t>
            </a:r>
            <a:br>
              <a:rPr lang="en-US" sz="7200" spc="-100" dirty="0"/>
            </a:br>
            <a:r>
              <a:rPr lang="en-US" sz="6600" spc="-100" dirty="0">
                <a:solidFill>
                  <a:schemeClr val="tx1"/>
                </a:solidFill>
              </a:rPr>
              <a:t>Higher Self</a:t>
            </a:r>
            <a:endParaRPr lang="en-US" sz="5400" spc="-1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AD72D-F2F8-AD4A-B91A-0F9AF84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6591" y="5172891"/>
            <a:ext cx="2111881" cy="228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fld id="{34B7E4EF-A1BD-40F4-AB7B-04F084DD991D}" type="slidenum">
              <a:rPr lang="en-US" sz="1000">
                <a:solidFill>
                  <a:schemeClr val="tx1">
                    <a:lumMod val="85000"/>
                    <a:lumOff val="15000"/>
                  </a:schemeClr>
                </a:solidFill>
              </a:rPr>
              <a:pPr defTabSz="457200"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 sz="1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977791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23C24"/>
      </a:dk2>
      <a:lt2>
        <a:srgbClr val="E2E6E8"/>
      </a:lt2>
      <a:accent1>
        <a:srgbClr val="BC9B83"/>
      </a:accent1>
      <a:accent2>
        <a:srgbClr val="ABA175"/>
      </a:accent2>
      <a:accent3>
        <a:srgbClr val="9BA57D"/>
      </a:accent3>
      <a:accent4>
        <a:srgbClr val="88AC75"/>
      </a:accent4>
      <a:accent5>
        <a:srgbClr val="81AC85"/>
      </a:accent5>
      <a:accent6>
        <a:srgbClr val="77AE92"/>
      </a:accent6>
      <a:hlink>
        <a:srgbClr val="5A86A6"/>
      </a:hlink>
      <a:folHlink>
        <a:srgbClr val="828282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235</Words>
  <Application>Microsoft Macintosh PowerPoint</Application>
  <PresentationFormat>Widescreen</PresentationFormat>
  <Paragraphs>48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Garamond</vt:lpstr>
      <vt:lpstr>Sagona Book</vt:lpstr>
      <vt:lpstr>Sagona ExtraLight</vt:lpstr>
      <vt:lpstr>SavonVTI</vt:lpstr>
      <vt:lpstr>Everyday Mindfulness  with Your Name</vt:lpstr>
      <vt:lpstr>Integrating  mindfulness into our daily lives requires consistent practice.</vt:lpstr>
      <vt:lpstr>Personal Mindfulness Plan</vt:lpstr>
      <vt:lpstr>Guided Practice: The Importance of  Daily Practice</vt:lpstr>
      <vt:lpstr>PowerPoint Presentation</vt:lpstr>
      <vt:lpstr>Guided Practice: Receiving Care for Self and Others</vt:lpstr>
      <vt:lpstr>Guided Practice: Our Peaceful and Beautiful Place </vt:lpstr>
      <vt:lpstr>Break</vt:lpstr>
      <vt:lpstr>Advanced Guided Practice: Higher Self</vt:lpstr>
      <vt:lpstr>Closing Notes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Mindfulness  with Your Name</dc:title>
  <dc:creator>Melody Gee</dc:creator>
  <cp:lastModifiedBy>Melody Gee</cp:lastModifiedBy>
  <cp:revision>97</cp:revision>
  <dcterms:created xsi:type="dcterms:W3CDTF">2020-08-14T14:17:42Z</dcterms:created>
  <dcterms:modified xsi:type="dcterms:W3CDTF">2020-08-31T15:11:40Z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648869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D8.0.8</vt:lpwstr>
  </property>
</Properties>
</file>