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00" r:id="rId1"/>
  </p:sldMasterIdLst>
  <p:notesMasterIdLst>
    <p:notesMasterId r:id="rId13"/>
  </p:notesMasterIdLst>
  <p:sldIdLst>
    <p:sldId id="256" r:id="rId2"/>
    <p:sldId id="338" r:id="rId3"/>
    <p:sldId id="313" r:id="rId4"/>
    <p:sldId id="275" r:id="rId5"/>
    <p:sldId id="314" r:id="rId6"/>
    <p:sldId id="344" r:id="rId7"/>
    <p:sldId id="342" r:id="rId8"/>
    <p:sldId id="292" r:id="rId9"/>
    <p:sldId id="341" r:id="rId10"/>
    <p:sldId id="291" r:id="rId11"/>
    <p:sldId id="28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579"/>
    <a:srgbClr val="941651"/>
    <a:srgbClr val="F9F5C4"/>
    <a:srgbClr val="73F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491"/>
    <p:restoredTop sz="92807"/>
  </p:normalViewPr>
  <p:slideViewPr>
    <p:cSldViewPr snapToGrid="0" snapToObjects="1">
      <p:cViewPr varScale="1">
        <p:scale>
          <a:sx n="55" d="100"/>
          <a:sy n="55" d="100"/>
        </p:scale>
        <p:origin x="216" y="2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883108-BF85-6143-A039-FC38F23E87A8}" type="datetimeFigureOut">
              <a:rPr lang="en-US" smtClean="0"/>
              <a:t>8/31/20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E4B30E-B303-E749-8BA9-BF26DFE3B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232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psychological response to stimuli in the body and brain.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E4B30E-B303-E749-8BA9-BF26DFE3B38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474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psychological response to stimuli in the body and brain.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E4B30E-B303-E749-8BA9-BF26DFE3B38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999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E4B30E-B303-E749-8BA9-BF26DFE3B38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277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78B19BF0-FAA8-FB44-85B7-34709D8AD9A6}" type="datetime1">
              <a:rPr lang="en-US" smtClean="0"/>
              <a:t>8/31/20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622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62463-6A92-5F4F-BEA8-71361D0098ED}" type="datetime1">
              <a:rPr lang="en-US" smtClean="0"/>
              <a:t>8/31/20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350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9ADD-3832-C840-9EFA-DD3ADF3504B4}" type="datetime1">
              <a:rPr lang="en-US" smtClean="0"/>
              <a:t>8/31/20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667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B441-5AAF-294E-82E7-286B0631D1D9}" type="datetime1">
              <a:rPr lang="en-US" smtClean="0"/>
              <a:t>8/31/20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80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958A1BB-00B2-8146-A00F-9B3E1004B71F}" type="datetime1">
              <a:rPr lang="en-US" smtClean="0"/>
              <a:t>8/31/20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557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4DC1-D408-F245-8D91-CAE10D6A4D18}" type="datetime1">
              <a:rPr lang="en-US" smtClean="0"/>
              <a:t>8/31/20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015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C44B5-89CC-9546-8F89-9740AA3ACB25}" type="datetime1">
              <a:rPr lang="en-US" smtClean="0"/>
              <a:t>8/31/20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207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1B531-0C27-0048-B639-A2364AD25F20}" type="datetime1">
              <a:rPr lang="en-US" smtClean="0"/>
              <a:t>8/31/20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446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66F8-FDF1-8448-BD09-5DE21998214F}" type="datetime1">
              <a:rPr lang="en-US" smtClean="0"/>
              <a:t>8/31/20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018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F133D54-FD98-5444-AA3F-6F0CB53EA431}" type="datetime1">
              <a:rPr lang="en-US" smtClean="0"/>
              <a:t>8/31/20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595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850C3732-0EA3-5B4A-886B-EDF8461ED122}" type="datetime1">
              <a:rPr lang="en-US" smtClean="0"/>
              <a:t>8/31/20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5950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F383D3B-9414-E048-8FCD-372C79651B57}" type="datetime1">
              <a:rPr lang="en-US" smtClean="0"/>
              <a:t>8/31/20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106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689" r:id="rId4"/>
    <p:sldLayoutId id="2147483690" r:id="rId5"/>
    <p:sldLayoutId id="2147483696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2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3" Target="../media/image3.jpeg" Type="http://schemas.openxmlformats.org/officeDocument/2006/relationships/image"/><Relationship Id="rId2" Target="../media/image2.jp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>
            <a:extLst>
              <a:ext uri="{FF2B5EF4-FFF2-40B4-BE49-F238E27FC236}">
                <a16:creationId xmlns:a16="http://schemas.microsoft.com/office/drawing/2014/main" id="{563F2046-324F-4A85-AD1D-D6C97E9679E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32" r="5834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62210" cy="6858000"/>
          </a:xfrm>
          <a:prstGeom prst="rect">
            <a:avLst/>
          </a:prstGeom>
          <a:solidFill>
            <a:schemeClr val="bg1">
              <a:alpha val="30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990846F-3F1A-44C0-89BC-2CEB1E8F58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62210" cy="6858000"/>
          </a:xfrm>
          <a:prstGeom prst="rect">
            <a:avLst/>
          </a:prstGeom>
          <a:solidFill>
            <a:srgbClr val="BC9B83">
              <a:alpha val="40000"/>
            </a:srgb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3977" y="164592"/>
            <a:ext cx="4334256" cy="6528816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FC2271-9ADB-B44C-AE80-AD445A3D26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034" y="1758150"/>
            <a:ext cx="3729162" cy="33417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Everyday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Mindfulness</a:t>
            </a:r>
            <a:br>
              <a:rPr lang="en-US" sz="3600" dirty="0">
                <a:solidFill>
                  <a:schemeClr val="tx1"/>
                </a:solidFill>
              </a:rPr>
            </a:b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2000" cap="none" dirty="0">
                <a:solidFill>
                  <a:schemeClr val="tx1"/>
                </a:solidFill>
              </a:rPr>
              <a:t>with</a:t>
            </a:r>
            <a:br>
              <a:rPr lang="en-US" sz="2000" cap="none" dirty="0">
                <a:solidFill>
                  <a:schemeClr val="tx1"/>
                </a:solidFill>
              </a:rPr>
            </a:br>
            <a:r>
              <a:rPr lang="en-US" sz="2000" cap="none" dirty="0">
                <a:solidFill>
                  <a:schemeClr val="tx1"/>
                </a:solidFill>
              </a:rPr>
              <a:t>Your Name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10" name="Picture 9" descr="A picture containing device&#10;&#10;Description automatically generated">
            <a:extLst>
              <a:ext uri="{FF2B5EF4-FFF2-40B4-BE49-F238E27FC236}">
                <a16:creationId xmlns:a16="http://schemas.microsoft.com/office/drawing/2014/main" id="{A2DD90A1-C848-9B47-9BC2-6D2657EFE8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2505" y="5851907"/>
            <a:ext cx="457200" cy="4572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8D66652B-B5AD-FE4D-A299-B1CC51A2DCF7}"/>
              </a:ext>
            </a:extLst>
          </p:cNvPr>
          <p:cNvSpPr/>
          <p:nvPr/>
        </p:nvSpPr>
        <p:spPr>
          <a:xfrm>
            <a:off x="1655597" y="548893"/>
            <a:ext cx="1351015" cy="11246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Your Logo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B125C582-E6EE-064D-B243-898685F6179F}"/>
              </a:ext>
            </a:extLst>
          </p:cNvPr>
          <p:cNvSpPr txBox="1">
            <a:spLocks/>
          </p:cNvSpPr>
          <p:nvPr/>
        </p:nvSpPr>
        <p:spPr>
          <a:xfrm>
            <a:off x="5143501" y="548893"/>
            <a:ext cx="6571466" cy="12092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800" kern="1200" spc="8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Session 10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Moving Forward Mindfully</a:t>
            </a:r>
          </a:p>
        </p:txBody>
      </p:sp>
    </p:spTree>
    <p:extLst>
      <p:ext uri="{BB962C8B-B14F-4D97-AF65-F5344CB8AC3E}">
        <p14:creationId xmlns:p14="http://schemas.microsoft.com/office/powerpoint/2010/main" val="36398991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4B11E-3AF4-1044-8D95-53E2C121B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642593"/>
            <a:ext cx="6281928" cy="1744183"/>
          </a:xfrm>
        </p:spPr>
        <p:txBody>
          <a:bodyPr>
            <a:normAutofit/>
          </a:bodyPr>
          <a:lstStyle/>
          <a:p>
            <a:pPr algn="r"/>
            <a:r>
              <a:rPr lang="en-US" sz="5400" b="1" dirty="0">
                <a:solidFill>
                  <a:schemeClr val="accent6">
                    <a:lumMod val="50000"/>
                  </a:schemeClr>
                </a:solidFill>
              </a:rPr>
              <a:t>Closing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E56D4-69F4-DD4B-A3A1-10FDA9CDE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680" y="2386584"/>
            <a:ext cx="6281928" cy="3648456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Student Workbook practices for this week</a:t>
            </a: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Next session is at TIME/DATE/LOCATION</a:t>
            </a: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Final announcements</a:t>
            </a: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61DE226-1EA0-BE48-B23D-673D52EA3B7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185" r="11861"/>
          <a:stretch/>
        </p:blipFill>
        <p:spPr>
          <a:xfrm>
            <a:off x="7500327" y="456237"/>
            <a:ext cx="4299660" cy="603504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AD72D-F2F8-AD4A-B91A-0F9AF84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48535" y="6217920"/>
            <a:ext cx="1463040" cy="25603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4B7E4EF-A1BD-40F4-AB7B-04F084DD991D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10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8548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B58A187-A4B1-42EB-A4C7-8635BA507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F14E7F-3054-458C-ACF9-A8DA1757C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3747C1C-97FC-4D70-A6C8-A01FBCF5A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05CDC370-AE44-4300-98BA-FE204E881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7B15501-CB9A-4642-80EE-2876EF039E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AFF9525-325F-47B3-A63C-93C12253AD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B66F8A2C-B8CF-4B20-9A73-2ADCF63027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5DD78E9-DE0D-47AF-A0DB-F475221E3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118D329-2010-4A15-B57C-429FFAE35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 w="6350" cap="sq" cmpd="sng" algn="ctr">
            <a:solidFill>
              <a:schemeClr val="tx1"/>
            </a:solidFill>
            <a:prstDash val="solid"/>
            <a:miter lim="800000"/>
          </a:ln>
          <a:effectLst/>
        </p:spPr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AAC5456-3602-1D4B-9D8C-E51BD302E1E2}"/>
              </a:ext>
            </a:extLst>
          </p:cNvPr>
          <p:cNvSpPr txBox="1">
            <a:spLocks/>
          </p:cNvSpPr>
          <p:nvPr/>
        </p:nvSpPr>
        <p:spPr>
          <a:xfrm>
            <a:off x="8294816" y="2057401"/>
            <a:ext cx="2675933" cy="2743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>
              <a:lnSpc>
                <a:spcPct val="83000"/>
              </a:lnSpc>
              <a:spcAft>
                <a:spcPts val="600"/>
              </a:spcAft>
            </a:pPr>
            <a:r>
              <a:rPr lang="en-US" sz="4400" cap="all" spc="-100" dirty="0">
                <a:solidFill>
                  <a:schemeClr val="tx1"/>
                </a:solidFill>
              </a:rPr>
              <a:t>Closing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94262BC-EE98-4BD6-82DB-4955E8DCC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2" y="2057401"/>
            <a:ext cx="0" cy="274320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7421BA6-075A-C149-8968-8128B8E4C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22113" y="5714047"/>
            <a:ext cx="548640" cy="274320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457200">
              <a:spcAft>
                <a:spcPts val="600"/>
              </a:spcAft>
            </a:pPr>
            <a:fld id="{34B7E4EF-A1BD-40F4-AB7B-04F084DD991D}" type="slidenum">
              <a:rPr lang="en-US" sz="1000">
                <a:solidFill>
                  <a:schemeClr val="tx1"/>
                </a:solidFill>
              </a:rPr>
              <a:pPr defTabSz="457200">
                <a:spcAft>
                  <a:spcPts val="600"/>
                </a:spcAft>
              </a:pPr>
              <a:t>11</a:t>
            </a:fld>
            <a:endParaRPr lang="en-US" sz="100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BB47A4-57B6-8447-B1DE-2C5DA92EA2D1}"/>
              </a:ext>
            </a:extLst>
          </p:cNvPr>
          <p:cNvSpPr/>
          <p:nvPr/>
        </p:nvSpPr>
        <p:spPr>
          <a:xfrm>
            <a:off x="1038590" y="2851919"/>
            <a:ext cx="6592567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dirty="0">
                <a:solidFill>
                  <a:schemeClr val="accent1"/>
                </a:solidFill>
              </a:rPr>
              <a:t>Wish each other and </a:t>
            </a:r>
          </a:p>
          <a:p>
            <a:pPr algn="ctr">
              <a:spcAft>
                <a:spcPts val="600"/>
              </a:spcAft>
            </a:pPr>
            <a:r>
              <a:rPr lang="en-US" sz="3200" dirty="0">
                <a:solidFill>
                  <a:schemeClr val="accent1"/>
                </a:solidFill>
              </a:rPr>
              <a:t>ourselves well.</a:t>
            </a:r>
          </a:p>
        </p:txBody>
      </p:sp>
    </p:spTree>
    <p:extLst>
      <p:ext uri="{BB962C8B-B14F-4D97-AF65-F5344CB8AC3E}">
        <p14:creationId xmlns:p14="http://schemas.microsoft.com/office/powerpoint/2010/main" val="9340093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large body of water with a mountain in the background&#10;&#10;Description automatically generated">
            <a:extLst>
              <a:ext uri="{FF2B5EF4-FFF2-40B4-BE49-F238E27FC236}">
                <a16:creationId xmlns:a16="http://schemas.microsoft.com/office/drawing/2014/main" id="{361DE226-1EA0-BE48-B23D-673D52EA3B7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500" r="-2" b="7817"/>
          <a:stretch/>
        </p:blipFill>
        <p:spPr>
          <a:xfrm>
            <a:off x="424928" y="419292"/>
            <a:ext cx="5522976" cy="605332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0B4B11E-3AF4-1044-8D95-53E2C121B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6137" y="727626"/>
            <a:ext cx="4602152" cy="5369098"/>
          </a:xfrm>
        </p:spPr>
        <p:txBody>
          <a:bodyPr>
            <a:normAutofit/>
          </a:bodyPr>
          <a:lstStyle/>
          <a:p>
            <a:r>
              <a:rPr lang="en-US" sz="4800" dirty="0"/>
              <a:t>Integrating  mindfulness into our daily lives requires consistent practice.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AD72D-F2F8-AD4A-B91A-0F9AF84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95513" y="6126435"/>
            <a:ext cx="548640" cy="274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4B7E4EF-A1BD-40F4-AB7B-04F084DD991D}" type="slidenum">
              <a:rPr lang="en-US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262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61DE226-1EA0-BE48-B23D-673D52EA3B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692" t="383" b="-383"/>
          <a:stretch/>
        </p:blipFill>
        <p:spPr>
          <a:xfrm>
            <a:off x="391805" y="407494"/>
            <a:ext cx="4573388" cy="612648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0B4B11E-3AF4-1044-8D95-53E2C121B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192" y="642593"/>
            <a:ext cx="6280826" cy="1746504"/>
          </a:xfrm>
        </p:spPr>
        <p:txBody>
          <a:bodyPr anchor="ctr">
            <a:normAutofit/>
          </a:bodyPr>
          <a:lstStyle/>
          <a:p>
            <a:pPr algn="ctr"/>
            <a:r>
              <a:rPr lang="en-US" sz="4800" b="1" dirty="0">
                <a:solidFill>
                  <a:schemeClr val="accent6">
                    <a:lumMod val="50000"/>
                  </a:schemeClr>
                </a:solidFill>
              </a:rPr>
              <a:t>Personal Mindfulness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E56D4-69F4-DD4B-A3A1-10FDA9CDE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829" y="2389097"/>
            <a:ext cx="6501365" cy="3826310"/>
          </a:xfrm>
        </p:spPr>
        <p:txBody>
          <a:bodyPr>
            <a:no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sz="2200" dirty="0">
                <a:solidFill>
                  <a:schemeClr val="accent6">
                    <a:lumMod val="75000"/>
                  </a:schemeClr>
                </a:solidFill>
              </a:rPr>
              <a:t>List the practices that have been most helpful.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Name the circumstances, thoughts, or emotions that mindfulness practices can help with?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200" dirty="0">
                <a:solidFill>
                  <a:schemeClr val="accent6">
                    <a:lumMod val="75000"/>
                  </a:schemeClr>
                </a:solidFill>
              </a:rPr>
              <a:t>What motivation will you need to continue daily mindfulness practice?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What accountability practices will help you every day?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AD72D-F2F8-AD4A-B91A-0F9AF84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8024" y="6217920"/>
            <a:ext cx="1463040" cy="256032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34B7E4EF-A1BD-40F4-AB7B-04F084DD991D}" type="slidenum">
              <a:rPr lang="en-US">
                <a:solidFill>
                  <a:srgbClr val="FFFFFF"/>
                </a:solidFill>
              </a:rPr>
              <a:pPr algn="l">
                <a:spcAft>
                  <a:spcPts val="600"/>
                </a:spcAft>
              </a:pPr>
              <a:t>3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236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77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4" name="Rectangle 79">
            <a:extLst>
              <a:ext uri="{FF2B5EF4-FFF2-40B4-BE49-F238E27FC236}">
                <a16:creationId xmlns:a16="http://schemas.microsoft.com/office/drawing/2014/main" id="{1419E3D9-C5FB-41A9-B6D2-DFB210BB6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05" name="Rectangle 81">
            <a:extLst>
              <a:ext uri="{FF2B5EF4-FFF2-40B4-BE49-F238E27FC236}">
                <a16:creationId xmlns:a16="http://schemas.microsoft.com/office/drawing/2014/main" id="{367909BF-1DF7-4ACE-8F58-6CF719BB2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06" name="Rectangle 83">
            <a:extLst>
              <a:ext uri="{FF2B5EF4-FFF2-40B4-BE49-F238E27FC236}">
                <a16:creationId xmlns:a16="http://schemas.microsoft.com/office/drawing/2014/main" id="{89E8BEDB-0BBC-4F21-9CFB-8530D664C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7" name="Group 85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51D6D676-6F2F-4446-9935-2D8D03821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E9BAEA2B-9C25-4B43-8C9A-A9D0C3E9B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21FC5F3A-7F1A-4EE8-A913-C8E96ACC3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Rectangle 90">
            <a:extLst>
              <a:ext uri="{FF2B5EF4-FFF2-40B4-BE49-F238E27FC236}">
                <a16:creationId xmlns:a16="http://schemas.microsoft.com/office/drawing/2014/main" id="{420551B3-B4DA-48EE-988C-4FAEAEB5C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9" name="Rectangle 92">
            <a:extLst>
              <a:ext uri="{FF2B5EF4-FFF2-40B4-BE49-F238E27FC236}">
                <a16:creationId xmlns:a16="http://schemas.microsoft.com/office/drawing/2014/main" id="{6F40FBDA-CEB1-40F0-9AB9-BD9C402D7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large body of water with a mountain in the background&#10;&#10;Description automatically generated">
            <a:extLst>
              <a:ext uri="{FF2B5EF4-FFF2-40B4-BE49-F238E27FC236}">
                <a16:creationId xmlns:a16="http://schemas.microsoft.com/office/drawing/2014/main" id="{361DE226-1EA0-BE48-B23D-673D52EA3B7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5000"/>
          </a:blip>
          <a:srcRect t="25841" b="2915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0" name="Rectangle 94">
            <a:extLst>
              <a:ext uri="{FF2B5EF4-FFF2-40B4-BE49-F238E27FC236}">
                <a16:creationId xmlns:a16="http://schemas.microsoft.com/office/drawing/2014/main" id="{0344D4FE-ABEF-4230-9E4E-AD5782FC7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B4B11E-3AF4-1044-8D95-53E2C121B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9531" y="1834572"/>
            <a:ext cx="8652938" cy="32105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000" spc="-100" dirty="0">
                <a:solidFill>
                  <a:schemeClr val="bg2">
                    <a:lumMod val="25000"/>
                    <a:lumOff val="75000"/>
                  </a:schemeClr>
                </a:solidFill>
              </a:rPr>
              <a:t>Guided Practice:</a:t>
            </a:r>
            <a:br>
              <a:rPr lang="en-US" sz="7200" spc="-100" dirty="0"/>
            </a:br>
            <a:r>
              <a:rPr lang="en-US" sz="4400" i="1" spc="-100" dirty="0">
                <a:solidFill>
                  <a:schemeClr val="tx1"/>
                </a:solidFill>
              </a:rPr>
              <a:t>The Importance of </a:t>
            </a:r>
            <a:br>
              <a:rPr lang="en-US" sz="4400" spc="-100" dirty="0">
                <a:solidFill>
                  <a:schemeClr val="tx1"/>
                </a:solidFill>
              </a:rPr>
            </a:br>
            <a:r>
              <a:rPr lang="en-US" sz="6600" spc="-100" dirty="0">
                <a:solidFill>
                  <a:schemeClr val="tx1"/>
                </a:solidFill>
              </a:rPr>
              <a:t>Daily Practice</a:t>
            </a:r>
            <a:endParaRPr lang="en-US" sz="5400" spc="-1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AD72D-F2F8-AD4A-B91A-0F9AF84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6591" y="5172891"/>
            <a:ext cx="2111881" cy="2286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457200">
              <a:lnSpc>
                <a:spcPct val="90000"/>
              </a:lnSpc>
              <a:spcAft>
                <a:spcPts val="600"/>
              </a:spcAft>
            </a:pPr>
            <a:fld id="{34B7E4EF-A1BD-40F4-AB7B-04F084DD991D}" type="slidenum">
              <a:rPr lang="en-US" sz="1000">
                <a:solidFill>
                  <a:schemeClr val="tx1">
                    <a:lumMod val="85000"/>
                    <a:lumOff val="15000"/>
                  </a:schemeClr>
                </a:solidFill>
              </a:rPr>
              <a:pPr defTabSz="457200">
                <a:lnSpc>
                  <a:spcPct val="90000"/>
                </a:lnSpc>
                <a:spcAft>
                  <a:spcPts val="600"/>
                </a:spcAft>
              </a:pPr>
              <a:t>4</a:t>
            </a:fld>
            <a:endParaRPr lang="en-US" sz="10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1" name="Rectangle 96">
            <a:extLst>
              <a:ext uri="{FF2B5EF4-FFF2-40B4-BE49-F238E27FC236}">
                <a16:creationId xmlns:a16="http://schemas.microsoft.com/office/drawing/2014/main" id="{9325F979-D3F9-4926-81B7-7ACCB31A5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  <a:alpha val="80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36517797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6" name="Rectangle 75">
            <a:extLst>
              <a:ext uri="{FF2B5EF4-FFF2-40B4-BE49-F238E27FC236}">
                <a16:creationId xmlns:a16="http://schemas.microsoft.com/office/drawing/2014/main" id="{1419E3D9-C5FB-41A9-B6D2-DFB210BB6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367909BF-1DF7-4ACE-8F58-6CF719BB2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89E8BEDB-0BBC-4F21-9CFB-8530D664C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51D6D676-6F2F-4446-9935-2D8D03821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E9BAEA2B-9C25-4B43-8C9A-A9D0C3E9B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21FC5F3A-7F1A-4EE8-A913-C8E96ACC3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7" name="Rectangle 86">
            <a:extLst>
              <a:ext uri="{FF2B5EF4-FFF2-40B4-BE49-F238E27FC236}">
                <a16:creationId xmlns:a16="http://schemas.microsoft.com/office/drawing/2014/main" id="{420551B3-B4DA-48EE-988C-4FAEAEB5C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61DE226-1EA0-BE48-B23D-673D52EA3B7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69000"/>
          </a:blip>
          <a:srcRect b="15730"/>
          <a:stretch/>
        </p:blipFill>
        <p:spPr>
          <a:xfrm>
            <a:off x="4891" y="10"/>
            <a:ext cx="12252370" cy="6857990"/>
          </a:xfrm>
          <a:prstGeom prst="rect">
            <a:avLst/>
          </a:prstGeom>
        </p:spPr>
      </p:pic>
      <p:sp>
        <p:nvSpPr>
          <p:cNvPr id="89" name="Rectangle 88">
            <a:extLst>
              <a:ext uri="{FF2B5EF4-FFF2-40B4-BE49-F238E27FC236}">
                <a16:creationId xmlns:a16="http://schemas.microsoft.com/office/drawing/2014/main" id="{87FD26E4-041F-4EF2-B92D-6034C0F8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937549"/>
            <a:ext cx="12191999" cy="5058137"/>
          </a:xfrm>
          <a:prstGeom prst="rect">
            <a:avLst/>
          </a:prstGeom>
          <a:gradFill flip="none" rotWithShape="1">
            <a:gsLst>
              <a:gs pos="50000">
                <a:schemeClr val="bg1">
                  <a:alpha val="30000"/>
                </a:schemeClr>
              </a:gs>
              <a:gs pos="80000">
                <a:schemeClr val="bg1">
                  <a:alpha val="15000"/>
                </a:schemeClr>
              </a:gs>
              <a:gs pos="0">
                <a:schemeClr val="bg1">
                  <a:alpha val="0"/>
                </a:schemeClr>
              </a:gs>
              <a:gs pos="20000">
                <a:schemeClr val="bg1">
                  <a:alpha val="15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2597179-43A9-6A4E-9395-C49AE8DD0123}"/>
              </a:ext>
            </a:extLst>
          </p:cNvPr>
          <p:cNvSpPr txBox="1">
            <a:spLocks/>
          </p:cNvSpPr>
          <p:nvPr/>
        </p:nvSpPr>
        <p:spPr>
          <a:xfrm>
            <a:off x="586154" y="546277"/>
            <a:ext cx="11019692" cy="5840679"/>
          </a:xfrm>
          <a:prstGeom prst="rect">
            <a:avLst/>
          </a:prstGeom>
          <a:solidFill>
            <a:schemeClr val="tx1">
              <a:lumMod val="85000"/>
              <a:alpha val="53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en-US" sz="4800" b="1" i="1" dirty="0">
                <a:solidFill>
                  <a:schemeClr val="bg1"/>
                </a:solidFill>
              </a:rPr>
              <a:t>Mindfulness Plan of Action</a:t>
            </a:r>
          </a:p>
          <a:p>
            <a:pPr algn="ctr"/>
            <a:endParaRPr lang="en-US" sz="4800" dirty="0">
              <a:solidFill>
                <a:schemeClr val="bg1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200" dirty="0">
                <a:solidFill>
                  <a:schemeClr val="tx1"/>
                </a:solidFill>
              </a:rPr>
              <a:t>When I first notice anxiety in my body or mind, I will do these things:</a:t>
            </a:r>
          </a:p>
          <a:p>
            <a:pPr marL="742950" indent="-742950">
              <a:buFont typeface="+mj-lt"/>
              <a:buAutoNum type="arabicPeriod"/>
            </a:pPr>
            <a:endParaRPr lang="en-US" sz="3200" dirty="0">
              <a:solidFill>
                <a:schemeClr val="tx1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This is how I will use mindfulness to reduce my anxiety in the moment:</a:t>
            </a:r>
          </a:p>
          <a:p>
            <a:pPr marL="742950" indent="-742950">
              <a:buFont typeface="+mj-lt"/>
              <a:buAutoNum type="arabicPeriod"/>
            </a:pP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If I am feeling particularly unsettled, I will text or call:</a:t>
            </a:r>
          </a:p>
          <a:p>
            <a:pPr marL="742950" indent="-742950">
              <a:buFont typeface="+mj-lt"/>
              <a:buAutoNum type="arabicPeriod"/>
            </a:pP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200" dirty="0">
                <a:solidFill>
                  <a:srgbClr val="7030A0"/>
                </a:solidFill>
              </a:rPr>
              <a:t>Things I will do every day to maintain a healthy lifestyle and mind-set:</a:t>
            </a:r>
          </a:p>
          <a:p>
            <a:pPr algn="ctr"/>
            <a:endParaRPr lang="en-US" sz="4800" dirty="0">
              <a:solidFill>
                <a:schemeClr val="bg1"/>
              </a:solidFill>
            </a:endParaRPr>
          </a:p>
          <a:p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AD72D-F2F8-AD4A-B91A-0F9AF84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6920" y="6386957"/>
            <a:ext cx="1955980" cy="228600"/>
          </a:xfrm>
          <a:prstGeom prst="ellipse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457200">
              <a:lnSpc>
                <a:spcPct val="90000"/>
              </a:lnSpc>
              <a:spcAft>
                <a:spcPts val="600"/>
              </a:spcAft>
            </a:pPr>
            <a:fld id="{34B7E4EF-A1BD-40F4-AB7B-04F084DD991D}" type="slidenum">
              <a:rPr lang="en-US" sz="500">
                <a:solidFill>
                  <a:schemeClr val="tx1">
                    <a:lumMod val="85000"/>
                    <a:lumOff val="15000"/>
                  </a:schemeClr>
                </a:solidFill>
              </a:rPr>
              <a:pPr defTabSz="457200">
                <a:lnSpc>
                  <a:spcPct val="90000"/>
                </a:lnSpc>
                <a:spcAft>
                  <a:spcPts val="600"/>
                </a:spcAft>
              </a:pPr>
              <a:t>5</a:t>
            </a:fld>
            <a:endParaRPr lang="en-US" sz="5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2105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77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4" name="Rectangle 79">
            <a:extLst>
              <a:ext uri="{FF2B5EF4-FFF2-40B4-BE49-F238E27FC236}">
                <a16:creationId xmlns:a16="http://schemas.microsoft.com/office/drawing/2014/main" id="{1419E3D9-C5FB-41A9-B6D2-DFB210BB6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05" name="Rectangle 81">
            <a:extLst>
              <a:ext uri="{FF2B5EF4-FFF2-40B4-BE49-F238E27FC236}">
                <a16:creationId xmlns:a16="http://schemas.microsoft.com/office/drawing/2014/main" id="{367909BF-1DF7-4ACE-8F58-6CF719BB2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06" name="Rectangle 83">
            <a:extLst>
              <a:ext uri="{FF2B5EF4-FFF2-40B4-BE49-F238E27FC236}">
                <a16:creationId xmlns:a16="http://schemas.microsoft.com/office/drawing/2014/main" id="{89E8BEDB-0BBC-4F21-9CFB-8530D664C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7" name="Group 85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51D6D676-6F2F-4446-9935-2D8D03821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E9BAEA2B-9C25-4B43-8C9A-A9D0C3E9B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21FC5F3A-7F1A-4EE8-A913-C8E96ACC3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Rectangle 90">
            <a:extLst>
              <a:ext uri="{FF2B5EF4-FFF2-40B4-BE49-F238E27FC236}">
                <a16:creationId xmlns:a16="http://schemas.microsoft.com/office/drawing/2014/main" id="{420551B3-B4DA-48EE-988C-4FAEAEB5C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9" name="Rectangle 92">
            <a:extLst>
              <a:ext uri="{FF2B5EF4-FFF2-40B4-BE49-F238E27FC236}">
                <a16:creationId xmlns:a16="http://schemas.microsoft.com/office/drawing/2014/main" id="{6F40FBDA-CEB1-40F0-9AB9-BD9C402D7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large body of water with a mountain in the background&#10;&#10;Description automatically generated">
            <a:extLst>
              <a:ext uri="{FF2B5EF4-FFF2-40B4-BE49-F238E27FC236}">
                <a16:creationId xmlns:a16="http://schemas.microsoft.com/office/drawing/2014/main" id="{361DE226-1EA0-BE48-B23D-673D52EA3B7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5000"/>
          </a:blip>
          <a:srcRect t="25841" b="2915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0" name="Rectangle 94">
            <a:extLst>
              <a:ext uri="{FF2B5EF4-FFF2-40B4-BE49-F238E27FC236}">
                <a16:creationId xmlns:a16="http://schemas.microsoft.com/office/drawing/2014/main" id="{0344D4FE-ABEF-4230-9E4E-AD5782FC7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B4B11E-3AF4-1044-8D95-53E2C121B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9531" y="1834572"/>
            <a:ext cx="8652938" cy="32105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000" spc="-100" dirty="0">
                <a:solidFill>
                  <a:schemeClr val="bg2">
                    <a:lumMod val="25000"/>
                    <a:lumOff val="75000"/>
                  </a:schemeClr>
                </a:solidFill>
              </a:rPr>
              <a:t>Guided Practice:</a:t>
            </a:r>
            <a:br>
              <a:rPr lang="en-US" sz="7200" spc="-100" dirty="0"/>
            </a:br>
            <a:r>
              <a:rPr lang="en-US" sz="6600" spc="-100" dirty="0">
                <a:solidFill>
                  <a:srgbClr val="FFD579"/>
                </a:solidFill>
              </a:rPr>
              <a:t>Receiving Care</a:t>
            </a:r>
            <a:br>
              <a:rPr lang="en-US" sz="6600" spc="-100" dirty="0">
                <a:solidFill>
                  <a:schemeClr val="tx1"/>
                </a:solidFill>
              </a:rPr>
            </a:br>
            <a:r>
              <a:rPr lang="en-US" sz="4000" i="1" spc="-100" dirty="0">
                <a:solidFill>
                  <a:schemeClr val="tx1"/>
                </a:solidFill>
              </a:rPr>
              <a:t>for</a:t>
            </a:r>
            <a:r>
              <a:rPr lang="en-US" sz="6600" spc="-100" dirty="0">
                <a:solidFill>
                  <a:schemeClr val="tx1"/>
                </a:solidFill>
              </a:rPr>
              <a:t> Self </a:t>
            </a:r>
            <a:r>
              <a:rPr lang="en-US" sz="4000" i="1" spc="-100" dirty="0">
                <a:solidFill>
                  <a:schemeClr val="tx1"/>
                </a:solidFill>
              </a:rPr>
              <a:t>and</a:t>
            </a:r>
            <a:r>
              <a:rPr lang="en-US" sz="6600" spc="-100" dirty="0">
                <a:solidFill>
                  <a:schemeClr val="tx1"/>
                </a:solidFill>
              </a:rPr>
              <a:t> Others</a:t>
            </a:r>
            <a:endParaRPr lang="en-US" sz="5400" spc="-1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AD72D-F2F8-AD4A-B91A-0F9AF84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6591" y="5172891"/>
            <a:ext cx="2111881" cy="2286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457200">
              <a:lnSpc>
                <a:spcPct val="90000"/>
              </a:lnSpc>
              <a:spcAft>
                <a:spcPts val="600"/>
              </a:spcAft>
            </a:pPr>
            <a:fld id="{34B7E4EF-A1BD-40F4-AB7B-04F084DD991D}" type="slidenum">
              <a:rPr lang="en-US" sz="1000">
                <a:solidFill>
                  <a:schemeClr val="tx1">
                    <a:lumMod val="85000"/>
                    <a:lumOff val="15000"/>
                  </a:schemeClr>
                </a:solidFill>
              </a:rPr>
              <a:pPr defTabSz="457200">
                <a:lnSpc>
                  <a:spcPct val="90000"/>
                </a:lnSpc>
                <a:spcAft>
                  <a:spcPts val="600"/>
                </a:spcAft>
              </a:pPr>
              <a:t>6</a:t>
            </a:fld>
            <a:endParaRPr lang="en-US" sz="10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1" name="Rectangle 96">
            <a:extLst>
              <a:ext uri="{FF2B5EF4-FFF2-40B4-BE49-F238E27FC236}">
                <a16:creationId xmlns:a16="http://schemas.microsoft.com/office/drawing/2014/main" id="{9325F979-D3F9-4926-81B7-7ACCB31A5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  <a:alpha val="80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30138054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77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4" name="Rectangle 79">
            <a:extLst>
              <a:ext uri="{FF2B5EF4-FFF2-40B4-BE49-F238E27FC236}">
                <a16:creationId xmlns:a16="http://schemas.microsoft.com/office/drawing/2014/main" id="{1419E3D9-C5FB-41A9-B6D2-DFB210BB6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05" name="Rectangle 81">
            <a:extLst>
              <a:ext uri="{FF2B5EF4-FFF2-40B4-BE49-F238E27FC236}">
                <a16:creationId xmlns:a16="http://schemas.microsoft.com/office/drawing/2014/main" id="{367909BF-1DF7-4ACE-8F58-6CF719BB2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06" name="Rectangle 83">
            <a:extLst>
              <a:ext uri="{FF2B5EF4-FFF2-40B4-BE49-F238E27FC236}">
                <a16:creationId xmlns:a16="http://schemas.microsoft.com/office/drawing/2014/main" id="{89E8BEDB-0BBC-4F21-9CFB-8530D664C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7" name="Group 85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51D6D676-6F2F-4446-9935-2D8D03821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E9BAEA2B-9C25-4B43-8C9A-A9D0C3E9B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21FC5F3A-7F1A-4EE8-A913-C8E96ACC3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Rectangle 90">
            <a:extLst>
              <a:ext uri="{FF2B5EF4-FFF2-40B4-BE49-F238E27FC236}">
                <a16:creationId xmlns:a16="http://schemas.microsoft.com/office/drawing/2014/main" id="{420551B3-B4DA-48EE-988C-4FAEAEB5C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9" name="Rectangle 92">
            <a:extLst>
              <a:ext uri="{FF2B5EF4-FFF2-40B4-BE49-F238E27FC236}">
                <a16:creationId xmlns:a16="http://schemas.microsoft.com/office/drawing/2014/main" id="{6F40FBDA-CEB1-40F0-9AB9-BD9C402D7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large body of water with a mountain in the background&#10;&#10;Description automatically generated">
            <a:extLst>
              <a:ext uri="{FF2B5EF4-FFF2-40B4-BE49-F238E27FC236}">
                <a16:creationId xmlns:a16="http://schemas.microsoft.com/office/drawing/2014/main" id="{361DE226-1EA0-BE48-B23D-673D52EA3B7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5000"/>
          </a:blip>
          <a:srcRect t="25841" b="2915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0" name="Rectangle 94">
            <a:extLst>
              <a:ext uri="{FF2B5EF4-FFF2-40B4-BE49-F238E27FC236}">
                <a16:creationId xmlns:a16="http://schemas.microsoft.com/office/drawing/2014/main" id="{0344D4FE-ABEF-4230-9E4E-AD5782FC7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B4B11E-3AF4-1044-8D95-53E2C121B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9531" y="1834572"/>
            <a:ext cx="8652938" cy="32105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000" spc="-100" dirty="0">
                <a:solidFill>
                  <a:schemeClr val="bg2">
                    <a:lumMod val="25000"/>
                    <a:lumOff val="75000"/>
                  </a:schemeClr>
                </a:solidFill>
              </a:rPr>
              <a:t>Guided Practice:</a:t>
            </a:r>
            <a:br>
              <a:rPr lang="en-US" sz="7200" spc="-100" dirty="0"/>
            </a:br>
            <a:r>
              <a:rPr lang="en-US" sz="6600" spc="-100" dirty="0">
                <a:solidFill>
                  <a:schemeClr val="tx1"/>
                </a:solidFill>
              </a:rPr>
              <a:t>Our Peaceful </a:t>
            </a:r>
            <a:r>
              <a:rPr lang="en-US" sz="4400" i="1" spc="-100" dirty="0">
                <a:solidFill>
                  <a:schemeClr val="tx1"/>
                </a:solidFill>
              </a:rPr>
              <a:t>and</a:t>
            </a:r>
            <a:r>
              <a:rPr lang="en-US" sz="6600" spc="-100" dirty="0">
                <a:solidFill>
                  <a:schemeClr val="tx1"/>
                </a:solidFill>
              </a:rPr>
              <a:t> Beautiful Place </a:t>
            </a:r>
            <a:endParaRPr lang="en-US" sz="5400" spc="-1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AD72D-F2F8-AD4A-B91A-0F9AF84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6591" y="5172891"/>
            <a:ext cx="2111881" cy="2286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457200">
              <a:lnSpc>
                <a:spcPct val="90000"/>
              </a:lnSpc>
              <a:spcAft>
                <a:spcPts val="600"/>
              </a:spcAft>
            </a:pPr>
            <a:fld id="{34B7E4EF-A1BD-40F4-AB7B-04F084DD991D}" type="slidenum">
              <a:rPr lang="en-US" sz="1000">
                <a:solidFill>
                  <a:schemeClr val="tx1">
                    <a:lumMod val="85000"/>
                    <a:lumOff val="15000"/>
                  </a:schemeClr>
                </a:solidFill>
              </a:rPr>
              <a:pPr defTabSz="457200">
                <a:lnSpc>
                  <a:spcPct val="90000"/>
                </a:lnSpc>
                <a:spcAft>
                  <a:spcPts val="600"/>
                </a:spcAft>
              </a:pPr>
              <a:t>7</a:t>
            </a:fld>
            <a:endParaRPr lang="en-US" sz="10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1" name="Rectangle 96">
            <a:extLst>
              <a:ext uri="{FF2B5EF4-FFF2-40B4-BE49-F238E27FC236}">
                <a16:creationId xmlns:a16="http://schemas.microsoft.com/office/drawing/2014/main" id="{9325F979-D3F9-4926-81B7-7ACCB31A5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  <a:alpha val="80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16195945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bird on a beach&#10;&#10;Description automatically generated">
            <a:extLst>
              <a:ext uri="{FF2B5EF4-FFF2-40B4-BE49-F238E27FC236}">
                <a16:creationId xmlns:a16="http://schemas.microsoft.com/office/drawing/2014/main" id="{1F51DA0E-4043-3B4C-A9AA-35ED10D7E7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  <a:solidFill>
            <a:schemeClr val="accent6">
              <a:alpha val="7000"/>
            </a:schemeClr>
          </a:solidFill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75C09A5-91F8-6E4E-8DED-BC6D8B06A1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733" y="387155"/>
            <a:ext cx="11548532" cy="4163884"/>
          </a:xfrm>
        </p:spPr>
        <p:txBody>
          <a:bodyPr anchor="t">
            <a:normAutofit/>
          </a:bodyPr>
          <a:lstStyle/>
          <a:p>
            <a:pPr algn="l"/>
            <a:r>
              <a:rPr lang="en-US" sz="9600" cap="none" spc="0" dirty="0">
                <a:solidFill>
                  <a:schemeClr val="bg1"/>
                </a:solidFill>
              </a:rPr>
              <a:t>Break</a:t>
            </a:r>
          </a:p>
        </p:txBody>
      </p:sp>
    </p:spTree>
    <p:extLst>
      <p:ext uri="{BB962C8B-B14F-4D97-AF65-F5344CB8AC3E}">
        <p14:creationId xmlns:p14="http://schemas.microsoft.com/office/powerpoint/2010/main" val="2642475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77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4" name="Rectangle 79">
            <a:extLst>
              <a:ext uri="{FF2B5EF4-FFF2-40B4-BE49-F238E27FC236}">
                <a16:creationId xmlns:a16="http://schemas.microsoft.com/office/drawing/2014/main" id="{1419E3D9-C5FB-41A9-B6D2-DFB210BB6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05" name="Rectangle 81">
            <a:extLst>
              <a:ext uri="{FF2B5EF4-FFF2-40B4-BE49-F238E27FC236}">
                <a16:creationId xmlns:a16="http://schemas.microsoft.com/office/drawing/2014/main" id="{367909BF-1DF7-4ACE-8F58-6CF719BB2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06" name="Rectangle 83">
            <a:extLst>
              <a:ext uri="{FF2B5EF4-FFF2-40B4-BE49-F238E27FC236}">
                <a16:creationId xmlns:a16="http://schemas.microsoft.com/office/drawing/2014/main" id="{89E8BEDB-0BBC-4F21-9CFB-8530D664C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7" name="Group 85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51D6D676-6F2F-4446-9935-2D8D03821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E9BAEA2B-9C25-4B43-8C9A-A9D0C3E9B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21FC5F3A-7F1A-4EE8-A913-C8E96ACC3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Rectangle 90">
            <a:extLst>
              <a:ext uri="{FF2B5EF4-FFF2-40B4-BE49-F238E27FC236}">
                <a16:creationId xmlns:a16="http://schemas.microsoft.com/office/drawing/2014/main" id="{420551B3-B4DA-48EE-988C-4FAEAEB5C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9" name="Rectangle 92">
            <a:extLst>
              <a:ext uri="{FF2B5EF4-FFF2-40B4-BE49-F238E27FC236}">
                <a16:creationId xmlns:a16="http://schemas.microsoft.com/office/drawing/2014/main" id="{6F40FBDA-CEB1-40F0-9AB9-BD9C402D7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large body of water with a mountain in the background&#10;&#10;Description automatically generated">
            <a:extLst>
              <a:ext uri="{FF2B5EF4-FFF2-40B4-BE49-F238E27FC236}">
                <a16:creationId xmlns:a16="http://schemas.microsoft.com/office/drawing/2014/main" id="{361DE226-1EA0-BE48-B23D-673D52EA3B7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5000"/>
          </a:blip>
          <a:srcRect t="25841" b="2915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0" name="Rectangle 94">
            <a:extLst>
              <a:ext uri="{FF2B5EF4-FFF2-40B4-BE49-F238E27FC236}">
                <a16:creationId xmlns:a16="http://schemas.microsoft.com/office/drawing/2014/main" id="{0344D4FE-ABEF-4230-9E4E-AD5782FC7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B4B11E-3AF4-1044-8D95-53E2C121B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9531" y="1834572"/>
            <a:ext cx="8652938" cy="32105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000" spc="-100" dirty="0">
                <a:solidFill>
                  <a:schemeClr val="bg2">
                    <a:lumMod val="25000"/>
                    <a:lumOff val="75000"/>
                  </a:schemeClr>
                </a:solidFill>
              </a:rPr>
              <a:t>Advanced Guided Practice:</a:t>
            </a:r>
            <a:br>
              <a:rPr lang="en-US" sz="7200" spc="-100" dirty="0"/>
            </a:br>
            <a:r>
              <a:rPr lang="en-US" sz="6600" spc="-100" dirty="0">
                <a:solidFill>
                  <a:schemeClr val="tx1"/>
                </a:solidFill>
              </a:rPr>
              <a:t>Higher Self</a:t>
            </a:r>
            <a:endParaRPr lang="en-US" sz="5400" spc="-1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AD72D-F2F8-AD4A-B91A-0F9AF84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6591" y="5172891"/>
            <a:ext cx="2111881" cy="2286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457200">
              <a:lnSpc>
                <a:spcPct val="90000"/>
              </a:lnSpc>
              <a:spcAft>
                <a:spcPts val="600"/>
              </a:spcAft>
            </a:pPr>
            <a:fld id="{34B7E4EF-A1BD-40F4-AB7B-04F084DD991D}" type="slidenum">
              <a:rPr lang="en-US" sz="1000">
                <a:solidFill>
                  <a:schemeClr val="tx1">
                    <a:lumMod val="85000"/>
                    <a:lumOff val="15000"/>
                  </a:schemeClr>
                </a:solidFill>
              </a:rPr>
              <a:pPr defTabSz="457200">
                <a:lnSpc>
                  <a:spcPct val="90000"/>
                </a:lnSpc>
                <a:spcAft>
                  <a:spcPts val="600"/>
                </a:spcAft>
              </a:pPr>
              <a:t>9</a:t>
            </a:fld>
            <a:endParaRPr lang="en-US" sz="10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1" name="Rectangle 96">
            <a:extLst>
              <a:ext uri="{FF2B5EF4-FFF2-40B4-BE49-F238E27FC236}">
                <a16:creationId xmlns:a16="http://schemas.microsoft.com/office/drawing/2014/main" id="{9325F979-D3F9-4926-81B7-7ACCB31A5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  <a:alpha val="80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19777913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LightSeedRightStep">
      <a:dk1>
        <a:srgbClr val="000000"/>
      </a:dk1>
      <a:lt1>
        <a:srgbClr val="FFFFFF"/>
      </a:lt1>
      <a:dk2>
        <a:srgbClr val="223C24"/>
      </a:dk2>
      <a:lt2>
        <a:srgbClr val="E2E6E8"/>
      </a:lt2>
      <a:accent1>
        <a:srgbClr val="BC9B83"/>
      </a:accent1>
      <a:accent2>
        <a:srgbClr val="ABA175"/>
      </a:accent2>
      <a:accent3>
        <a:srgbClr val="9BA57D"/>
      </a:accent3>
      <a:accent4>
        <a:srgbClr val="88AC75"/>
      </a:accent4>
      <a:accent5>
        <a:srgbClr val="81AC85"/>
      </a:accent5>
      <a:accent6>
        <a:srgbClr val="77AE92"/>
      </a:accent6>
      <a:hlink>
        <a:srgbClr val="5A86A6"/>
      </a:hlink>
      <a:folHlink>
        <a:srgbClr val="828282"/>
      </a:folHlink>
    </a:clrScheme>
    <a:fontScheme name="Savon">
      <a:majorFont>
        <a:latin typeface="Sagona Extra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agona 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235</Words>
  <Application>Microsoft Macintosh PowerPoint</Application>
  <PresentationFormat>Widescreen</PresentationFormat>
  <Paragraphs>48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Garamond</vt:lpstr>
      <vt:lpstr>Sagona Book</vt:lpstr>
      <vt:lpstr>Sagona ExtraLight</vt:lpstr>
      <vt:lpstr>SavonVTI</vt:lpstr>
      <vt:lpstr>Everyday Mindfulness  with Your Name</vt:lpstr>
      <vt:lpstr>Integrating  mindfulness into our daily lives requires consistent practice.</vt:lpstr>
      <vt:lpstr>Personal Mindfulness Plan</vt:lpstr>
      <vt:lpstr>Guided Practice: The Importance of  Daily Practice</vt:lpstr>
      <vt:lpstr>PowerPoint Presentation</vt:lpstr>
      <vt:lpstr>Guided Practice: Receiving Care for Self and Others</vt:lpstr>
      <vt:lpstr>Guided Practice: Our Peaceful and Beautiful Place </vt:lpstr>
      <vt:lpstr>Break</vt:lpstr>
      <vt:lpstr>Advanced Guided Practice: Higher Self</vt:lpstr>
      <vt:lpstr>Closing Notes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Everyday Mindfulness  with Your Name</dc:title>
  <dc:creator>Melody Gee</dc:creator>
  <cp:lastModifiedBy>Melody Gee</cp:lastModifiedBy>
  <cp:revision>97</cp:revision>
  <dcterms:created xsi:type="dcterms:W3CDTF">2020-08-14T14:17:42Z</dcterms:created>
  <dcterms:modified xsi:type="dcterms:W3CDTF">2020-08-31T15:11:40Z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648869</vt:lpwstr>
  </property>
  <property fmtid="{D5CDD505-2E9C-101B-9397-08002B2CF9AE}" name="NXPowerLiteSettings" pid="3">
    <vt:lpwstr>C700052003A000</vt:lpwstr>
  </property>
  <property fmtid="{D5CDD505-2E9C-101B-9397-08002B2CF9AE}" name="NXPowerLiteVersion" pid="4">
    <vt:lpwstr>D8.0.8</vt:lpwstr>
  </property>
</Properties>
</file>