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0" r:id="rId1"/>
  </p:sldMasterIdLst>
  <p:notesMasterIdLst>
    <p:notesMasterId r:id="rId21"/>
  </p:notesMasterIdLst>
  <p:sldIdLst>
    <p:sldId id="256" r:id="rId2"/>
    <p:sldId id="278" r:id="rId3"/>
    <p:sldId id="274" r:id="rId4"/>
    <p:sldId id="293" r:id="rId5"/>
    <p:sldId id="275" r:id="rId6"/>
    <p:sldId id="276" r:id="rId7"/>
    <p:sldId id="277" r:id="rId8"/>
    <p:sldId id="282" r:id="rId9"/>
    <p:sldId id="294" r:id="rId10"/>
    <p:sldId id="284" r:id="rId11"/>
    <p:sldId id="291" r:id="rId12"/>
    <p:sldId id="292" r:id="rId13"/>
    <p:sldId id="281" r:id="rId14"/>
    <p:sldId id="289" r:id="rId15"/>
    <p:sldId id="288" r:id="rId16"/>
    <p:sldId id="270" r:id="rId17"/>
    <p:sldId id="290" r:id="rId18"/>
    <p:sldId id="285" r:id="rId19"/>
    <p:sldId id="28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651"/>
    <a:srgbClr val="7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/>
    <p:restoredTop sz="92789"/>
  </p:normalViewPr>
  <p:slideViewPr>
    <p:cSldViewPr snapToGrid="0" snapToObjects="1">
      <p:cViewPr varScale="1">
        <p:scale>
          <a:sx n="139" d="100"/>
          <a:sy n="139" d="100"/>
        </p:scale>
        <p:origin x="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3108-BF85-6143-A039-FC38F23E87A8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4B30E-B303-E749-8BA9-BF26DFE3B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10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3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4B30E-B303-E749-8BA9-BF26DFE3B3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7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8B19BF0-FAA8-FB44-85B7-34709D8AD9A6}" type="datetime1">
              <a:rPr lang="en-US" smtClean="0"/>
              <a:t>6/15/20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2463-6A92-5F4F-BEA8-71361D0098ED}" type="datetime1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9ADD-3832-C840-9EFA-DD3ADF3504B4}" type="datetime1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6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B441-5AAF-294E-82E7-286B0631D1D9}" type="datetime1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58A1BB-00B2-8146-A00F-9B3E1004B71F}" type="datetime1">
              <a:rPr lang="en-US" smtClean="0"/>
              <a:t>6/15/20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5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DC1-D408-F245-8D91-CAE10D6A4D18}" type="datetime1">
              <a:rPr lang="en-US" smtClean="0"/>
              <a:t>6/15/20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44B5-89CC-9546-8F89-9740AA3ACB25}" type="datetime1">
              <a:rPr lang="en-US" smtClean="0"/>
              <a:t>6/15/20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0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B531-0C27-0048-B639-A2364AD25F20}" type="datetime1">
              <a:rPr lang="en-US" smtClean="0"/>
              <a:t>6/15/20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4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66F8-FDF1-8448-BD09-5DE21998214F}" type="datetime1">
              <a:rPr lang="en-US" smtClean="0"/>
              <a:t>6/15/20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F133D54-FD98-5444-AA3F-6F0CB53EA431}" type="datetime1">
              <a:rPr lang="en-US" smtClean="0"/>
              <a:t>6/15/20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9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50C3732-0EA3-5B4A-886B-EDF8461ED122}" type="datetime1">
              <a:rPr lang="en-US" smtClean="0"/>
              <a:t>6/15/20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595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383D3B-9414-E048-8FCD-372C79651B57}" type="datetime1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>
            <a:extLst>
              <a:ext uri="{FF2B5EF4-FFF2-40B4-BE49-F238E27FC236}">
                <a16:creationId xmlns:a16="http://schemas.microsoft.com/office/drawing/2014/main" id="{563F2046-324F-4A85-AD1D-D6C97E967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" r="58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90846F-3F1A-44C0-89BC-2CEB1E8F5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rgbClr val="BC9B83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C2271-9ADB-B44C-AE80-AD445A3D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34" y="1758150"/>
            <a:ext cx="3729162" cy="33417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Everyday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Mindfulness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with</a:t>
            </a:r>
            <a:br>
              <a:rPr lang="en-US" sz="2000" cap="none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</a:rPr>
              <a:t>Your Name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picture containing device&#10;&#10;Description automatically generated">
            <a:extLst>
              <a:ext uri="{FF2B5EF4-FFF2-40B4-BE49-F238E27FC236}">
                <a16:creationId xmlns:a16="http://schemas.microsoft.com/office/drawing/2014/main" id="{A2DD90A1-C848-9B47-9BC2-6D2657EFE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505" y="5851907"/>
            <a:ext cx="457200" cy="457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D66652B-B5AD-FE4D-A299-B1CC51A2DCF7}"/>
              </a:ext>
            </a:extLst>
          </p:cNvPr>
          <p:cNvSpPr/>
          <p:nvPr/>
        </p:nvSpPr>
        <p:spPr>
          <a:xfrm>
            <a:off x="1655597" y="548893"/>
            <a:ext cx="1351015" cy="11246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Logo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B125C582-E6EE-064D-B243-898685F6179F}"/>
              </a:ext>
            </a:extLst>
          </p:cNvPr>
          <p:cNvSpPr txBox="1">
            <a:spLocks/>
          </p:cNvSpPr>
          <p:nvPr/>
        </p:nvSpPr>
        <p:spPr>
          <a:xfrm>
            <a:off x="5686641" y="548893"/>
            <a:ext cx="5480927" cy="127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kern="12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Session 1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Introduction to Mindfulness</a:t>
            </a:r>
          </a:p>
        </p:txBody>
      </p:sp>
    </p:spTree>
    <p:extLst>
      <p:ext uri="{BB962C8B-B14F-4D97-AF65-F5344CB8AC3E}">
        <p14:creationId xmlns:p14="http://schemas.microsoft.com/office/powerpoint/2010/main" val="363989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696" y="237744"/>
            <a:ext cx="4144798" cy="63825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Reflection</a:t>
            </a:r>
            <a:endParaRPr lang="en-US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What did you notice? Sensations, thoughts, emotions?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Did anything surprise you?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Anything you will try differently for next time?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6625824" y="2133338"/>
            <a:ext cx="3173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On our first formal practice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5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Breath is “the bridge which connects life to consciousness.” –Thich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Nhat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Hanh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Breath is an invisible, moment-to-moment life force 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Attention to breathing develops patience and resilience.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37582" y="336004"/>
            <a:ext cx="4123994" cy="61859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2517637" y="2017252"/>
            <a:ext cx="463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Why it matters so deeply to mindfulness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54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2642475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cap="all" spc="-100" dirty="0">
                <a:solidFill>
                  <a:schemeClr val="tx1"/>
                </a:solidFill>
              </a:rPr>
              <a:t>Practice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13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221251" y="2610205"/>
            <a:ext cx="659256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Focused Attention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The Present Moment</a:t>
            </a:r>
          </a:p>
        </p:txBody>
      </p:sp>
    </p:spTree>
    <p:extLst>
      <p:ext uri="{BB962C8B-B14F-4D97-AF65-F5344CB8AC3E}">
        <p14:creationId xmlns:p14="http://schemas.microsoft.com/office/powerpoint/2010/main" val="780088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/>
              <a:t>Grounding Meditation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511271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5400" cap="all" spc="-100" dirty="0">
                <a:solidFill>
                  <a:schemeClr val="tx1"/>
                </a:solidFill>
              </a:rPr>
              <a:t>Now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15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317242" y="3136612"/>
            <a:ext cx="6592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Be right where you are.</a:t>
            </a:r>
          </a:p>
        </p:txBody>
      </p:sp>
    </p:spTree>
    <p:extLst>
      <p:ext uri="{BB962C8B-B14F-4D97-AF65-F5344CB8AC3E}">
        <p14:creationId xmlns:p14="http://schemas.microsoft.com/office/powerpoint/2010/main" val="148273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00" r="-2" b="7817"/>
          <a:stretch/>
        </p:blipFill>
        <p:spPr>
          <a:xfrm>
            <a:off x="424928" y="419292"/>
            <a:ext cx="5522976" cy="6053328"/>
          </a:xfrm>
          <a:prstGeom prst="rect">
            <a:avLst/>
          </a:prstGeom>
        </p:spPr>
      </p:pic>
      <p:sp>
        <p:nvSpPr>
          <p:cNvPr id="33" name="Rectangle 28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6137" y="727626"/>
            <a:ext cx="4602152" cy="536909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The Importance of Daily Practice: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The power of mindfulness develops with disciplined effort.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5513" y="6126435"/>
            <a:ext cx="548640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42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696" y="320401"/>
            <a:ext cx="4144798" cy="62171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Closing Notes</a:t>
            </a:r>
            <a:endParaRPr lang="en-US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Student Workbook</a:t>
            </a: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My contact information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Other Announcements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6625824" y="2133338"/>
            <a:ext cx="3446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Next Session: Time/Date, Topic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0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/>
              <a:t>Feeling Your Feet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18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1073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4400" cap="all" spc="-100" dirty="0">
                <a:solidFill>
                  <a:schemeClr val="tx1"/>
                </a:solidFill>
              </a:rPr>
              <a:t>Closing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19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038590" y="2851919"/>
            <a:ext cx="65925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Wish each other and </a:t>
            </a: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ourselves well.</a:t>
            </a:r>
          </a:p>
        </p:txBody>
      </p:sp>
    </p:spTree>
    <p:extLst>
      <p:ext uri="{BB962C8B-B14F-4D97-AF65-F5344CB8AC3E}">
        <p14:creationId xmlns:p14="http://schemas.microsoft.com/office/powerpoint/2010/main" val="93400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bird on a beach&#10;&#10;Description automatically generated">
            <a:extLst>
              <a:ext uri="{FF2B5EF4-FFF2-40B4-BE49-F238E27FC236}">
                <a16:creationId xmlns:a16="http://schemas.microsoft.com/office/drawing/2014/main" id="{1F51DA0E-4043-3B4C-A9AA-35ED10D7E7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  <a:solidFill>
            <a:schemeClr val="accent6">
              <a:alpha val="7000"/>
            </a:schemeClr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5C09A5-91F8-6E4E-8DED-BC6D8B06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387155"/>
            <a:ext cx="11548532" cy="4163884"/>
          </a:xfrm>
        </p:spPr>
        <p:txBody>
          <a:bodyPr anchor="t">
            <a:normAutofit/>
          </a:bodyPr>
          <a:lstStyle/>
          <a:p>
            <a:pPr algn="l"/>
            <a:r>
              <a:rPr lang="en-US" sz="9600" cap="none" spc="0" dirty="0">
                <a:solidFill>
                  <a:schemeClr val="bg1"/>
                </a:solidFill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171446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16600" cap="all" spc="-1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3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191433" y="2057401"/>
            <a:ext cx="65925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What’s bringing joy right now?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What’s going well?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1"/>
                </a:solidFill>
              </a:rPr>
              <a:t>What feels pleasant?</a:t>
            </a:r>
          </a:p>
        </p:txBody>
      </p:sp>
    </p:spTree>
    <p:extLst>
      <p:ext uri="{BB962C8B-B14F-4D97-AF65-F5344CB8AC3E}">
        <p14:creationId xmlns:p14="http://schemas.microsoft.com/office/powerpoint/2010/main" val="3273715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AAC5456-3602-1D4B-9D8C-E51BD302E1E2}"/>
              </a:ext>
            </a:extLst>
          </p:cNvPr>
          <p:cNvSpPr txBox="1">
            <a:spLocks/>
          </p:cNvSpPr>
          <p:nvPr/>
        </p:nvSpPr>
        <p:spPr>
          <a:xfrm>
            <a:off x="8294816" y="2057401"/>
            <a:ext cx="2675933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>
              <a:lnSpc>
                <a:spcPct val="83000"/>
              </a:lnSpc>
              <a:spcAft>
                <a:spcPts val="600"/>
              </a:spcAft>
            </a:pPr>
            <a:r>
              <a:rPr lang="en-US" sz="16600" cap="all" spc="-1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21BA6-075A-C149-8968-8128B8E4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113" y="5714047"/>
            <a:ext cx="548640" cy="274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/>
                </a:solidFill>
              </a:rPr>
              <a:pPr defTabSz="457200">
                <a:spcAft>
                  <a:spcPts val="600"/>
                </a:spcAft>
              </a:pPr>
              <a:t>4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BB47A4-57B6-8447-B1DE-2C5DA92EA2D1}"/>
              </a:ext>
            </a:extLst>
          </p:cNvPr>
          <p:cNvSpPr/>
          <p:nvPr/>
        </p:nvSpPr>
        <p:spPr>
          <a:xfrm>
            <a:off x="1191433" y="2057401"/>
            <a:ext cx="65925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What’s challenging right now?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What’s causing stress?</a:t>
            </a:r>
          </a:p>
          <a:p>
            <a:pPr algn="ctr">
              <a:spcAft>
                <a:spcPts val="600"/>
              </a:spcAft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What about life is unpleasant?</a:t>
            </a:r>
          </a:p>
        </p:txBody>
      </p:sp>
    </p:spTree>
    <p:extLst>
      <p:ext uri="{BB962C8B-B14F-4D97-AF65-F5344CB8AC3E}">
        <p14:creationId xmlns:p14="http://schemas.microsoft.com/office/powerpoint/2010/main" val="2291653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/>
              <a:t>Your first 1-minute </a:t>
            </a:r>
            <a:br>
              <a:rPr lang="en-US" sz="4000" spc="-100" dirty="0"/>
            </a:br>
            <a:r>
              <a:rPr lang="en-US" sz="4000" spc="-100" dirty="0"/>
              <a:t>mindfulness meditation.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5177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4696" y="237744"/>
            <a:ext cx="4144798" cy="63825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Introductions</a:t>
            </a:r>
            <a:endParaRPr lang="en-US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Name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Reasons or goals for taking this class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Something you want us to know about 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6625824" y="2133338"/>
            <a:ext cx="3004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Please share with the class: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Safe to show up as our authentic selves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Open and curious, with a beginner’s mind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Supportive, accepting, and kind to all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Confidential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Accessible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Safely challenging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Welcome to change and growth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37371" y="336004"/>
            <a:ext cx="4124416" cy="61859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8535" y="6217920"/>
            <a:ext cx="1463040" cy="2560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8C70A-C260-964E-A56F-D97D8D0D96C1}"/>
              </a:ext>
            </a:extLst>
          </p:cNvPr>
          <p:cNvSpPr/>
          <p:nvPr/>
        </p:nvSpPr>
        <p:spPr>
          <a:xfrm>
            <a:off x="2517637" y="2017252"/>
            <a:ext cx="463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We agree this shared space will be: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8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34696" y="320670"/>
            <a:ext cx="4144798" cy="62166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1746504"/>
          </a:xfrm>
        </p:spPr>
        <p:txBody>
          <a:bodyPr anchor="ctr">
            <a:norm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</a:rPr>
              <a:t>Benefits</a:t>
            </a:r>
            <a:endParaRPr lang="en-US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56D4-69F4-DD4B-A3A1-10FDA9C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2386584"/>
            <a:ext cx="6280826" cy="364845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Symptom reduction: less stress, anxiety, depression, insomnia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Enhancements: performance, concentration, decision-making, clarity, memory, balance, resilience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Self-acceptance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Emotional regulation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8024" y="6217920"/>
            <a:ext cx="1463040" cy="25603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4B7E4EF-A1BD-40F4-AB7B-04F084DD991D}" type="slidenum">
              <a:rPr lang="en-US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05ED4A-1F89-0E41-9CA9-ECF542ABEDF6}"/>
              </a:ext>
            </a:extLst>
          </p:cNvPr>
          <p:cNvSpPr/>
          <p:nvPr/>
        </p:nvSpPr>
        <p:spPr>
          <a:xfrm>
            <a:off x="6939619" y="1930166"/>
            <a:ext cx="463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>
                <a:solidFill>
                  <a:srgbClr val="941651"/>
                </a:solidFill>
              </a:rPr>
              <a:t>What Mindfulness can offer</a:t>
            </a:r>
            <a:endParaRPr lang="en-US" dirty="0">
              <a:solidFill>
                <a:srgbClr val="9416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" name="Rectangle 79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5" name="Rectangle 81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6" name="Rectangle 83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7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Rectangle 90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9" name="Rectangle 92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arge body of water with a mountain in the background&#10;&#10;Description automatically generated">
            <a:extLst>
              <a:ext uri="{FF2B5EF4-FFF2-40B4-BE49-F238E27FC236}">
                <a16:creationId xmlns:a16="http://schemas.microsoft.com/office/drawing/2014/main" id="{361DE226-1EA0-BE48-B23D-673D52EA3B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25841" b="291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0" name="Rectangle 9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4B11E-3AF4-1044-8D95-53E2C121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1" y="2190953"/>
            <a:ext cx="8652938" cy="24615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000" spc="-100" dirty="0"/>
              <a:t>Breath Awareness Meditation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AD72D-F2F8-AD4A-B91A-0F9AF84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6591" y="5172891"/>
            <a:ext cx="2111881" cy="22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  <a:spcAft>
                <a:spcPts val="600"/>
              </a:spcAft>
            </a:pPr>
            <a:fld id="{34B7E4EF-A1BD-40F4-AB7B-04F084DD991D}" type="slidenum">
              <a:rPr lang="en-US" sz="1000">
                <a:solidFill>
                  <a:schemeClr val="tx1">
                    <a:lumMod val="85000"/>
                    <a:lumOff val="15000"/>
                  </a:schemeClr>
                </a:solidFill>
              </a:rPr>
              <a:pPr defTabSz="457200"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1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868646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23C24"/>
      </a:dk2>
      <a:lt2>
        <a:srgbClr val="E2E6E8"/>
      </a:lt2>
      <a:accent1>
        <a:srgbClr val="BC9B83"/>
      </a:accent1>
      <a:accent2>
        <a:srgbClr val="ABA175"/>
      </a:accent2>
      <a:accent3>
        <a:srgbClr val="9BA57D"/>
      </a:accent3>
      <a:accent4>
        <a:srgbClr val="88AC75"/>
      </a:accent4>
      <a:accent5>
        <a:srgbClr val="81AC85"/>
      </a:accent5>
      <a:accent6>
        <a:srgbClr val="77AE92"/>
      </a:accent6>
      <a:hlink>
        <a:srgbClr val="5A86A6"/>
      </a:hlink>
      <a:folHlink>
        <a:srgbClr val="828282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309</Words>
  <Application>Microsoft Macintosh PowerPoint</Application>
  <PresentationFormat>Widescreen</PresentationFormat>
  <Paragraphs>99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Garamond</vt:lpstr>
      <vt:lpstr>Sagona Book</vt:lpstr>
      <vt:lpstr>Sagona ExtraLight</vt:lpstr>
      <vt:lpstr>SavonVTI</vt:lpstr>
      <vt:lpstr>Everyday Mindfulness  with Your Name</vt:lpstr>
      <vt:lpstr>Welcome</vt:lpstr>
      <vt:lpstr>PowerPoint Presentation</vt:lpstr>
      <vt:lpstr>PowerPoint Presentation</vt:lpstr>
      <vt:lpstr>Your first 1-minute  mindfulness meditation.</vt:lpstr>
      <vt:lpstr>Introductions</vt:lpstr>
      <vt:lpstr>Ground Rules</vt:lpstr>
      <vt:lpstr>Benefits</vt:lpstr>
      <vt:lpstr>Breath Awareness Meditation</vt:lpstr>
      <vt:lpstr>Reflection</vt:lpstr>
      <vt:lpstr>Breathing</vt:lpstr>
      <vt:lpstr>Break</vt:lpstr>
      <vt:lpstr>PowerPoint Presentation</vt:lpstr>
      <vt:lpstr>Grounding Meditation</vt:lpstr>
      <vt:lpstr>PowerPoint Presentation</vt:lpstr>
      <vt:lpstr>The Importance of Daily Practice:   The power of mindfulness develops with disciplined effort.</vt:lpstr>
      <vt:lpstr>Closing Notes</vt:lpstr>
      <vt:lpstr>Feeling Your Feet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Mindfulness  with Your Name</dc:title>
  <dc:creator>Melody Gee</dc:creator>
  <cp:lastModifiedBy>Melody Gee</cp:lastModifiedBy>
  <cp:revision>66</cp:revision>
  <dcterms:created xsi:type="dcterms:W3CDTF">2020-06-06T21:10:10Z</dcterms:created>
  <dcterms:modified xsi:type="dcterms:W3CDTF">2020-06-15T16:34:43Z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536513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