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5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50.xml"/>
  <Override ContentType="application/vnd.openxmlformats-officedocument.presentationml.slide+xml" PartName="/ppt/slides/slide34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7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36.xml"/>
  <Override ContentType="application/vnd.openxmlformats-officedocument.presentationml.slide+xml" PartName="/ppt/slides/slide23.xml"/>
  <Override ContentType="application/vnd.openxmlformats-officedocument.presentationml.slide+xml" PartName="/ppt/slides/slide49.xml"/>
  <Override ContentType="application/vnd.openxmlformats-officedocument.presentationml.slide+xml" PartName="/ppt/slides/slide10.xml"/>
  <Override ContentType="application/vnd.openxmlformats-officedocument.presentationml.slide+xml" PartName="/ppt/slides/slide6.xml"/>
  <Override ContentType="application/vnd.openxmlformats-officedocument.presentationml.slide+xml" PartName="/ppt/slides/slide40.xml"/>
  <Override ContentType="application/vnd.openxmlformats-officedocument.presentationml.slide+xml" PartName="/ppt/slides/slide4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9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12.xml"/>
  <Override ContentType="application/vnd.openxmlformats-officedocument.presentationml.slide+xml" PartName="/ppt/slides/slide4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7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04" r:id="rId53"/>
    <p:sldId id="305" r:id="rId54"/>
  </p:sldIdLst>
  <p:sldSz cy="6858000" cx="12192000"/>
  <p:notesSz cx="6858000" cy="9144000"/>
  <p:embeddedFontLst>
    <p:embeddedFont>
      <p:font typeface="Helvetica Neue"/>
      <p:regular r:id="rId55"/>
      <p:bold r:id="rId56"/>
      <p:italic r:id="rId57"/>
      <p:boldItalic r:id="rId58"/>
    </p:embeddedFont>
    <p:embeddedFont>
      <p:font typeface="Helvetica Neue Light"/>
      <p:regular r:id="rId59"/>
      <p:bold r:id="rId60"/>
      <p:italic r:id="rId61"/>
      <p:boldItalic r:id="rId62"/>
    </p:embeddedFont>
    <p:embeddedFont>
      <p:font typeface="Century Gothic"/>
      <p:regular r:id="rId63"/>
      <p:bold r:id="rId64"/>
      <p:italic r:id="rId65"/>
      <p:boldItalic r:id="rId6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6.xml"/><Relationship Id="rId42" Type="http://schemas.openxmlformats.org/officeDocument/2006/relationships/slide" Target="slides/slide38.xml"/><Relationship Id="rId41" Type="http://schemas.openxmlformats.org/officeDocument/2006/relationships/slide" Target="slides/slide37.xml"/><Relationship Id="rId44" Type="http://schemas.openxmlformats.org/officeDocument/2006/relationships/slide" Target="slides/slide40.xml"/><Relationship Id="rId43" Type="http://schemas.openxmlformats.org/officeDocument/2006/relationships/slide" Target="slides/slide39.xml"/><Relationship Id="rId46" Type="http://schemas.openxmlformats.org/officeDocument/2006/relationships/slide" Target="slides/slide42.xml"/><Relationship Id="rId45" Type="http://schemas.openxmlformats.org/officeDocument/2006/relationships/slide" Target="slides/slide41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48" Type="http://schemas.openxmlformats.org/officeDocument/2006/relationships/slide" Target="slides/slide44.xml"/><Relationship Id="rId47" Type="http://schemas.openxmlformats.org/officeDocument/2006/relationships/slide" Target="slides/slide43.xml"/><Relationship Id="rId49" Type="http://schemas.openxmlformats.org/officeDocument/2006/relationships/slide" Target="slides/slide4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33" Type="http://schemas.openxmlformats.org/officeDocument/2006/relationships/slide" Target="slides/slide29.xml"/><Relationship Id="rId32" Type="http://schemas.openxmlformats.org/officeDocument/2006/relationships/slide" Target="slides/slide28.xml"/><Relationship Id="rId35" Type="http://schemas.openxmlformats.org/officeDocument/2006/relationships/slide" Target="slides/slide31.xml"/><Relationship Id="rId34" Type="http://schemas.openxmlformats.org/officeDocument/2006/relationships/slide" Target="slides/slide30.xml"/><Relationship Id="rId37" Type="http://schemas.openxmlformats.org/officeDocument/2006/relationships/slide" Target="slides/slide33.xml"/><Relationship Id="rId36" Type="http://schemas.openxmlformats.org/officeDocument/2006/relationships/slide" Target="slides/slide32.xml"/><Relationship Id="rId39" Type="http://schemas.openxmlformats.org/officeDocument/2006/relationships/slide" Target="slides/slide35.xml"/><Relationship Id="rId38" Type="http://schemas.openxmlformats.org/officeDocument/2006/relationships/slide" Target="slides/slide34.xml"/><Relationship Id="rId62" Type="http://schemas.openxmlformats.org/officeDocument/2006/relationships/font" Target="fonts/HelveticaNeueLight-boldItalic.fntdata"/><Relationship Id="rId61" Type="http://schemas.openxmlformats.org/officeDocument/2006/relationships/font" Target="fonts/HelveticaNeueLight-italic.fntdata"/><Relationship Id="rId20" Type="http://schemas.openxmlformats.org/officeDocument/2006/relationships/slide" Target="slides/slide16.xml"/><Relationship Id="rId64" Type="http://schemas.openxmlformats.org/officeDocument/2006/relationships/font" Target="fonts/CenturyGothic-bold.fntdata"/><Relationship Id="rId63" Type="http://schemas.openxmlformats.org/officeDocument/2006/relationships/font" Target="fonts/CenturyGothic-regular.fntdata"/><Relationship Id="rId22" Type="http://schemas.openxmlformats.org/officeDocument/2006/relationships/slide" Target="slides/slide18.xml"/><Relationship Id="rId66" Type="http://schemas.openxmlformats.org/officeDocument/2006/relationships/font" Target="fonts/CenturyGothic-boldItalic.fntdata"/><Relationship Id="rId21" Type="http://schemas.openxmlformats.org/officeDocument/2006/relationships/slide" Target="slides/slide17.xml"/><Relationship Id="rId65" Type="http://schemas.openxmlformats.org/officeDocument/2006/relationships/font" Target="fonts/CenturyGothic-italic.fntdata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60" Type="http://schemas.openxmlformats.org/officeDocument/2006/relationships/font" Target="fonts/HelveticaNeueLight-bold.fntdata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9" Type="http://schemas.openxmlformats.org/officeDocument/2006/relationships/slide" Target="slides/slide25.xml"/><Relationship Id="rId51" Type="http://schemas.openxmlformats.org/officeDocument/2006/relationships/slide" Target="slides/slide47.xml"/><Relationship Id="rId50" Type="http://schemas.openxmlformats.org/officeDocument/2006/relationships/slide" Target="slides/slide46.xml"/><Relationship Id="rId53" Type="http://schemas.openxmlformats.org/officeDocument/2006/relationships/slide" Target="slides/slide49.xml"/><Relationship Id="rId52" Type="http://schemas.openxmlformats.org/officeDocument/2006/relationships/slide" Target="slides/slide48.xml"/><Relationship Id="rId11" Type="http://schemas.openxmlformats.org/officeDocument/2006/relationships/slide" Target="slides/slide7.xml"/><Relationship Id="rId55" Type="http://schemas.openxmlformats.org/officeDocument/2006/relationships/font" Target="fonts/HelveticaNeue-regular.fntdata"/><Relationship Id="rId10" Type="http://schemas.openxmlformats.org/officeDocument/2006/relationships/slide" Target="slides/slide6.xml"/><Relationship Id="rId54" Type="http://schemas.openxmlformats.org/officeDocument/2006/relationships/slide" Target="slides/slide50.xml"/><Relationship Id="rId13" Type="http://schemas.openxmlformats.org/officeDocument/2006/relationships/slide" Target="slides/slide9.xml"/><Relationship Id="rId57" Type="http://schemas.openxmlformats.org/officeDocument/2006/relationships/font" Target="fonts/HelveticaNeue-italic.fntdata"/><Relationship Id="rId12" Type="http://schemas.openxmlformats.org/officeDocument/2006/relationships/slide" Target="slides/slide8.xml"/><Relationship Id="rId56" Type="http://schemas.openxmlformats.org/officeDocument/2006/relationships/font" Target="fonts/HelveticaNeue-bold.fntdata"/><Relationship Id="rId15" Type="http://schemas.openxmlformats.org/officeDocument/2006/relationships/slide" Target="slides/slide11.xml"/><Relationship Id="rId59" Type="http://schemas.openxmlformats.org/officeDocument/2006/relationships/font" Target="fonts/HelveticaNeueLight-regular.fntdata"/><Relationship Id="rId14" Type="http://schemas.openxmlformats.org/officeDocument/2006/relationships/slide" Target="slides/slide10.xml"/><Relationship Id="rId58" Type="http://schemas.openxmlformats.org/officeDocument/2006/relationships/font" Target="fonts/HelveticaNeue-boldItalic.fntdata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9" name="Google Shape;59;p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latin typeface="Trebuchet MS"/>
                <a:ea typeface="Trebuchet MS"/>
                <a:cs typeface="Trebuchet MS"/>
                <a:sym typeface="Trebuchet MS"/>
              </a:rPr>
              <a:t>Welcome to this course, entitled Lessons in Gratitude.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latin typeface="Trebuchet MS"/>
                <a:ea typeface="Trebuchet MS"/>
                <a:cs typeface="Trebuchet MS"/>
                <a:sym typeface="Trebuchet MS"/>
              </a:rPr>
              <a:t>I am Sean Fargo.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latin typeface="Trebuchet MS"/>
                <a:ea typeface="Trebuchet MS"/>
                <a:cs typeface="Trebuchet MS"/>
                <a:sym typeface="Trebuchet MS"/>
              </a:rPr>
              <a:t>I am the Founder of Mindfulness Exercises.com, a former Buddhist monk, speaker and trainer on mindfulness.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latin typeface="Trebuchet MS"/>
                <a:ea typeface="Trebuchet MS"/>
                <a:cs typeface="Trebuchet MS"/>
                <a:sym typeface="Trebuchet MS"/>
              </a:rPr>
              <a:t>The intention of this course is to share teachings in gratitude and to support you in deepening your exploration of gratitude in your life. </a:t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7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8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1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9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1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2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2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2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2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2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2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2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7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2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8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2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9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2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3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3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3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3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Google Shape;216;p3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3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1" name="Google Shape;221;p3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3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3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3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3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3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6" name="Google Shape;236;p3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37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1" name="Google Shape;241;p3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38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6" name="Google Shape;246;p3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39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1" name="Google Shape;251;p3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4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6" name="Google Shape;256;p4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4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1" name="Google Shape;261;p4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4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6" name="Google Shape;266;p4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4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1" name="Google Shape;271;p4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4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6" name="Google Shape;276;p4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4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1" name="Google Shape;281;p4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4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6" name="Google Shape;286;p4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47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1" name="Google Shape;291;p4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48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6" name="Google Shape;296;p4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49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1" name="Google Shape;301;p4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5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06" name="Google Shape;306;p5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latin typeface="Trebuchet MS"/>
                <a:ea typeface="Trebuchet MS"/>
                <a:cs typeface="Trebuchet MS"/>
                <a:sym typeface="Trebuchet MS"/>
              </a:rPr>
              <a:t>Welcome to this course, entitled Lessons in Gratitude.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latin typeface="Trebuchet MS"/>
                <a:ea typeface="Trebuchet MS"/>
                <a:cs typeface="Trebuchet MS"/>
                <a:sym typeface="Trebuchet MS"/>
              </a:rPr>
              <a:t>I am Sean Fargo.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latin typeface="Trebuchet MS"/>
                <a:ea typeface="Trebuchet MS"/>
                <a:cs typeface="Trebuchet MS"/>
                <a:sym typeface="Trebuchet MS"/>
              </a:rPr>
              <a:t>I am the Founder of Mindfulness Exercises.com, a former Buddhist monk, speaker and trainer on mindfulness.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latin typeface="Trebuchet MS"/>
                <a:ea typeface="Trebuchet MS"/>
                <a:cs typeface="Trebuchet MS"/>
                <a:sym typeface="Trebuchet MS"/>
              </a:rPr>
              <a:t>The intention of this course is to share teachings in gratitude and to support you in deepening your exploration of gratitude in your life. 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7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8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9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rebuchet MS"/>
              <a:buNone/>
              <a:defRPr sz="2400"/>
            </a:lvl1pPr>
            <a:lvl2pPr indent="-228600" lvl="1" marL="9144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rebuchet MS"/>
              <a:buNone/>
              <a:defRPr sz="2400"/>
            </a:lvl2pPr>
            <a:lvl3pPr indent="-228600" lvl="2" marL="1371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rebuchet MS"/>
              <a:buNone/>
              <a:defRPr sz="2400"/>
            </a:lvl3pPr>
            <a:lvl4pPr indent="-228600" lvl="3" marL="18288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rebuchet MS"/>
              <a:buNone/>
              <a:defRPr sz="2400"/>
            </a:lvl4pPr>
            <a:lvl5pPr indent="-228600" lvl="4" marL="22860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rebuchet MS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sz="1200">
                <a:solidFill>
                  <a:srgbClr val="888888"/>
                </a:solidFill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sz="1200">
                <a:solidFill>
                  <a:srgbClr val="888888"/>
                </a:solidFill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sz="1200">
                <a:solidFill>
                  <a:srgbClr val="888888"/>
                </a:solidFill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sz="1200">
                <a:solidFill>
                  <a:srgbClr val="888888"/>
                </a:solidFill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sz="1200">
                <a:solidFill>
                  <a:srgbClr val="888888"/>
                </a:solidFill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sz="1200">
                <a:solidFill>
                  <a:srgbClr val="888888"/>
                </a:solidFill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sz="1200">
                <a:solidFill>
                  <a:srgbClr val="888888"/>
                </a:solidFill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sz="1200">
                <a:solidFill>
                  <a:srgbClr val="888888"/>
                </a:solidFill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sz="1200"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>
  <p:cSld name="Picture with Ca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Helvetica Neue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46" name="Google Shape;46;p11"/>
          <p:cNvSpPr/>
          <p:nvPr>
            <p:ph idx="2" type="pic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47" name="Google Shape;47;p11"/>
          <p:cNvSpPr txBox="1"/>
          <p:nvPr>
            <p:ph idx="1" type="body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rebuchet MS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rebuchet MS"/>
              <a:buNone/>
              <a:defRPr sz="1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rebuchet MS"/>
              <a:buNone/>
              <a:defRPr sz="1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rebuchet MS"/>
              <a:buNone/>
              <a:defRPr sz="1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rebuchet MS"/>
              <a:buNone/>
              <a:defRPr sz="1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11"/>
          <p:cNvSpPr txBox="1"/>
          <p:nvPr>
            <p:ph idx="12" type="sldNum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sz="1200">
                <a:solidFill>
                  <a:srgbClr val="888888"/>
                </a:solidFill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sz="1200">
                <a:solidFill>
                  <a:srgbClr val="888888"/>
                </a:solidFill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sz="1200">
                <a:solidFill>
                  <a:srgbClr val="888888"/>
                </a:solidFill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sz="1200">
                <a:solidFill>
                  <a:srgbClr val="888888"/>
                </a:solidFill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sz="1200">
                <a:solidFill>
                  <a:srgbClr val="888888"/>
                </a:solidFill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sz="1200">
                <a:solidFill>
                  <a:srgbClr val="888888"/>
                </a:solidFill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sz="1200">
                <a:solidFill>
                  <a:srgbClr val="888888"/>
                </a:solidFill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sz="1200">
                <a:solidFill>
                  <a:srgbClr val="888888"/>
                </a:solidFill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sz="1200"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>
  <p:cSld name="Title and Vertical Text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51" name="Google Shape;51;p1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" name="Google Shape;52;p12"/>
          <p:cNvSpPr txBox="1"/>
          <p:nvPr>
            <p:ph idx="12" type="sldNum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sz="1200">
                <a:solidFill>
                  <a:srgbClr val="888888"/>
                </a:solidFill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sz="1200">
                <a:solidFill>
                  <a:srgbClr val="888888"/>
                </a:solidFill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sz="1200">
                <a:solidFill>
                  <a:srgbClr val="888888"/>
                </a:solidFill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sz="1200">
                <a:solidFill>
                  <a:srgbClr val="888888"/>
                </a:solidFill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sz="1200">
                <a:solidFill>
                  <a:srgbClr val="888888"/>
                </a:solidFill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sz="1200">
                <a:solidFill>
                  <a:srgbClr val="888888"/>
                </a:solidFill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sz="1200">
                <a:solidFill>
                  <a:srgbClr val="888888"/>
                </a:solidFill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sz="1200">
                <a:solidFill>
                  <a:srgbClr val="888888"/>
                </a:solidFill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sz="1200"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>
  <p:cSld name="Vertical Title and Tex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55" name="Google Shape;55;p13"/>
          <p:cNvSpPr txBox="1"/>
          <p:nvPr>
            <p:ph idx="1" type="body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" name="Google Shape;56;p13"/>
          <p:cNvSpPr txBox="1"/>
          <p:nvPr>
            <p:ph idx="12" type="sldNum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sz="1200">
                <a:solidFill>
                  <a:srgbClr val="888888"/>
                </a:solidFill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sz="1200">
                <a:solidFill>
                  <a:srgbClr val="888888"/>
                </a:solidFill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sz="1200">
                <a:solidFill>
                  <a:srgbClr val="888888"/>
                </a:solidFill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sz="1200">
                <a:solidFill>
                  <a:srgbClr val="888888"/>
                </a:solidFill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sz="1200">
                <a:solidFill>
                  <a:srgbClr val="888888"/>
                </a:solidFill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sz="1200">
                <a:solidFill>
                  <a:srgbClr val="888888"/>
                </a:solidFill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sz="1200">
                <a:solidFill>
                  <a:srgbClr val="888888"/>
                </a:solidFill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sz="1200">
                <a:solidFill>
                  <a:srgbClr val="888888"/>
                </a:solidFill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sz="1200"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&amp; Subtitle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889000" y="1149350"/>
            <a:ext cx="10414000" cy="2324100"/>
          </a:xfrm>
          <a:prstGeom prst="rect">
            <a:avLst/>
          </a:prstGeom>
          <a:noFill/>
          <a:ln>
            <a:noFill/>
          </a:ln>
        </p:spPr>
        <p:txBody>
          <a:bodyPr anchorCtr="0" anchor="b" bIns="25400" lIns="25400" spcFirstLastPara="1" rIns="25400" wrap="square" tIns="254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Helvetica Neue"/>
              <a:buNone/>
              <a:defRPr sz="5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" type="body"/>
          </p:nvPr>
        </p:nvSpPr>
        <p:spPr>
          <a:xfrm>
            <a:off x="889000" y="3536950"/>
            <a:ext cx="10414000" cy="793750"/>
          </a:xfrm>
          <a:prstGeom prst="rect">
            <a:avLst/>
          </a:prstGeom>
          <a:noFill/>
          <a:ln>
            <a:noFill/>
          </a:ln>
        </p:spPr>
        <p:txBody>
          <a:bodyPr anchorCtr="0" anchor="t" bIns="25400" lIns="25400" spcFirstLastPara="1" rIns="25400" wrap="square" tIns="25400">
            <a:no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Helvetica Neue"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228600" lvl="1" marL="914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Helvetica Neue"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228600" lvl="2" marL="1371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Helvetica Neue"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228600" lvl="3" marL="18288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Helvetica Neue"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228600" lvl="4" marL="2286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Helvetica Neue"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5976340" y="6540500"/>
            <a:ext cx="232970" cy="236880"/>
          </a:xfrm>
          <a:prstGeom prst="rect">
            <a:avLst/>
          </a:prstGeom>
          <a:noFill/>
          <a:ln>
            <a:noFill/>
          </a:ln>
        </p:spPr>
        <p:txBody>
          <a:bodyPr anchorCtr="0" anchor="t" bIns="25400" lIns="25400" spcFirstLastPara="1" rIns="25400" wrap="square" tIns="25400">
            <a:no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 Light"/>
              <a:buNone/>
              <a:defRPr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b="0" i="0" sz="1200" u="none" cap="none" strike="noStrik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>
  <p:cSld name="Title and Conten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sz="1200">
                <a:solidFill>
                  <a:srgbClr val="888888"/>
                </a:solidFill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sz="1200">
                <a:solidFill>
                  <a:srgbClr val="888888"/>
                </a:solidFill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sz="1200">
                <a:solidFill>
                  <a:srgbClr val="888888"/>
                </a:solidFill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sz="1200">
                <a:solidFill>
                  <a:srgbClr val="888888"/>
                </a:solidFill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sz="1200">
                <a:solidFill>
                  <a:srgbClr val="888888"/>
                </a:solidFill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sz="1200">
                <a:solidFill>
                  <a:srgbClr val="888888"/>
                </a:solidFill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sz="1200">
                <a:solidFill>
                  <a:srgbClr val="888888"/>
                </a:solidFill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sz="1200">
                <a:solidFill>
                  <a:srgbClr val="888888"/>
                </a:solidFill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sz="1200"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>
  <p:cSld name="Section 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Trebuchet MS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Trebuchet MS"/>
              <a:buNone/>
              <a:defRPr sz="24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Trebuchet MS"/>
              <a:buNone/>
              <a:defRPr sz="24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Trebuchet MS"/>
              <a:buNone/>
              <a:defRPr sz="2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Trebuchet MS"/>
              <a:buNone/>
              <a:defRPr sz="2400">
                <a:solidFill>
                  <a:srgbClr val="888888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sz="1200">
                <a:solidFill>
                  <a:srgbClr val="888888"/>
                </a:solidFill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sz="1200">
                <a:solidFill>
                  <a:srgbClr val="888888"/>
                </a:solidFill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sz="1200">
                <a:solidFill>
                  <a:srgbClr val="888888"/>
                </a:solidFill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sz="1200">
                <a:solidFill>
                  <a:srgbClr val="888888"/>
                </a:solidFill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sz="1200">
                <a:solidFill>
                  <a:srgbClr val="888888"/>
                </a:solidFill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sz="1200">
                <a:solidFill>
                  <a:srgbClr val="888888"/>
                </a:solidFill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sz="1200">
                <a:solidFill>
                  <a:srgbClr val="888888"/>
                </a:solidFill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sz="1200">
                <a:solidFill>
                  <a:srgbClr val="888888"/>
                </a:solidFill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sz="1200"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>
  <p:cSld name="Two Conten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sz="1200">
                <a:solidFill>
                  <a:srgbClr val="888888"/>
                </a:solidFill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sz="1200">
                <a:solidFill>
                  <a:srgbClr val="888888"/>
                </a:solidFill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sz="1200">
                <a:solidFill>
                  <a:srgbClr val="888888"/>
                </a:solidFill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sz="1200">
                <a:solidFill>
                  <a:srgbClr val="888888"/>
                </a:solidFill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sz="1200">
                <a:solidFill>
                  <a:srgbClr val="888888"/>
                </a:solidFill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sz="1200">
                <a:solidFill>
                  <a:srgbClr val="888888"/>
                </a:solidFill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sz="1200">
                <a:solidFill>
                  <a:srgbClr val="888888"/>
                </a:solidFill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sz="1200">
                <a:solidFill>
                  <a:srgbClr val="888888"/>
                </a:solidFill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sz="1200"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>
  <p:cSld name="Comparison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rebuchet MS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rebuchet MS"/>
              <a:buNone/>
              <a:defRPr b="1"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rebuchet MS"/>
              <a:buNone/>
              <a:defRPr b="1"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rebuchet MS"/>
              <a:buNone/>
              <a:defRPr b="1"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rebuchet MS"/>
              <a:buNone/>
              <a:defRPr b="1"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2" type="body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7"/>
          <p:cNvSpPr txBox="1"/>
          <p:nvPr>
            <p:ph idx="12" type="sldNum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sz="1200">
                <a:solidFill>
                  <a:srgbClr val="888888"/>
                </a:solidFill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sz="1200">
                <a:solidFill>
                  <a:srgbClr val="888888"/>
                </a:solidFill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sz="1200">
                <a:solidFill>
                  <a:srgbClr val="888888"/>
                </a:solidFill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sz="1200">
                <a:solidFill>
                  <a:srgbClr val="888888"/>
                </a:solidFill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sz="1200">
                <a:solidFill>
                  <a:srgbClr val="888888"/>
                </a:solidFill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sz="1200">
                <a:solidFill>
                  <a:srgbClr val="888888"/>
                </a:solidFill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sz="1200">
                <a:solidFill>
                  <a:srgbClr val="888888"/>
                </a:solidFill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sz="1200">
                <a:solidFill>
                  <a:srgbClr val="888888"/>
                </a:solidFill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sz="1200"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>
  <p:cSld name="Title Only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36" name="Google Shape;36;p8"/>
          <p:cNvSpPr txBox="1"/>
          <p:nvPr>
            <p:ph idx="12" type="sldNum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sz="1200">
                <a:solidFill>
                  <a:srgbClr val="888888"/>
                </a:solidFill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sz="1200">
                <a:solidFill>
                  <a:srgbClr val="888888"/>
                </a:solidFill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sz="1200">
                <a:solidFill>
                  <a:srgbClr val="888888"/>
                </a:solidFill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sz="1200">
                <a:solidFill>
                  <a:srgbClr val="888888"/>
                </a:solidFill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sz="1200">
                <a:solidFill>
                  <a:srgbClr val="888888"/>
                </a:solidFill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sz="1200">
                <a:solidFill>
                  <a:srgbClr val="888888"/>
                </a:solidFill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sz="1200">
                <a:solidFill>
                  <a:srgbClr val="888888"/>
                </a:solidFill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sz="1200">
                <a:solidFill>
                  <a:srgbClr val="888888"/>
                </a:solidFill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sz="1200"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>
  <p:cSld name="Blank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 txBox="1"/>
          <p:nvPr>
            <p:ph idx="12" type="sldNum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sz="1200">
                <a:solidFill>
                  <a:srgbClr val="888888"/>
                </a:solidFill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sz="1200">
                <a:solidFill>
                  <a:srgbClr val="888888"/>
                </a:solidFill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sz="1200">
                <a:solidFill>
                  <a:srgbClr val="888888"/>
                </a:solidFill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sz="1200">
                <a:solidFill>
                  <a:srgbClr val="888888"/>
                </a:solidFill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sz="1200">
                <a:solidFill>
                  <a:srgbClr val="888888"/>
                </a:solidFill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sz="1200">
                <a:solidFill>
                  <a:srgbClr val="888888"/>
                </a:solidFill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sz="1200">
                <a:solidFill>
                  <a:srgbClr val="888888"/>
                </a:solidFill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sz="1200">
                <a:solidFill>
                  <a:srgbClr val="888888"/>
                </a:solidFill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sz="1200"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>
  <p:cSld name="Content with Ca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0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Helvetica Neue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41" name="Google Shape;41;p10"/>
          <p:cNvSpPr txBox="1"/>
          <p:nvPr>
            <p:ph idx="1" type="body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/>
            </a:lvl1pPr>
            <a:lvl2pPr indent="-4318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/>
            </a:lvl2pPr>
            <a:lvl3pPr indent="-4318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/>
            </a:lvl3pPr>
            <a:lvl4pPr indent="-4318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/>
            </a:lvl4pPr>
            <a:lvl5pPr indent="-4318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0"/>
          <p:cNvSpPr txBox="1"/>
          <p:nvPr>
            <p:ph idx="2" type="body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sz="1200">
                <a:solidFill>
                  <a:srgbClr val="888888"/>
                </a:solidFill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sz="1200">
                <a:solidFill>
                  <a:srgbClr val="888888"/>
                </a:solidFill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sz="1200">
                <a:solidFill>
                  <a:srgbClr val="888888"/>
                </a:solidFill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sz="1200">
                <a:solidFill>
                  <a:srgbClr val="888888"/>
                </a:solidFill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sz="1200">
                <a:solidFill>
                  <a:srgbClr val="888888"/>
                </a:solidFill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sz="1200">
                <a:solidFill>
                  <a:srgbClr val="888888"/>
                </a:solidFill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sz="1200">
                <a:solidFill>
                  <a:srgbClr val="888888"/>
                </a:solidFill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sz="1200">
                <a:solidFill>
                  <a:srgbClr val="888888"/>
                </a:solidFill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sz="1200"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Helvetica Neue"/>
              <a:buNone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Helvetica Neue"/>
              <a:buNone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Helvetica Neue"/>
              <a:buNone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Helvetica Neue"/>
              <a:buNone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Helvetica Neue"/>
              <a:buNone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Helvetica Neue"/>
              <a:buNone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Helvetica Neue"/>
              <a:buNone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Helvetica Neue"/>
              <a:buNone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Helvetica Neue"/>
              <a:buNone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406400" lvl="1" marL="914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406400" lvl="2" marL="1371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4064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406400" lvl="4" marL="22860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406400" lvl="5" marL="2743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406400" lvl="6" marL="3200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406400" lvl="7" marL="3657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406400" lvl="8" marL="4114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b="0" i="0" sz="12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b="0" i="0" sz="12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b="0" i="0" sz="12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b="0" i="0" sz="12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b="0" i="0" sz="12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b="0" i="0" sz="12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b="0" i="0" sz="12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b="0" i="0" sz="12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 b="0" i="0" sz="12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0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idx="4294967295" type="ctrTitle"/>
          </p:nvPr>
        </p:nvSpPr>
        <p:spPr>
          <a:xfrm>
            <a:off x="0" y="1832982"/>
            <a:ext cx="12192000" cy="3192037"/>
          </a:xfrm>
          <a:prstGeom prst="rect">
            <a:avLst/>
          </a:prstGeom>
          <a:solidFill>
            <a:srgbClr val="385724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ambria"/>
              <a:buNone/>
            </a:pPr>
            <a:r>
              <a:rPr b="0" i="0" lang="en-US" sz="40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Part 11.1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Cambria"/>
              <a:buNone/>
            </a:pPr>
            <a:r>
              <a:rPr b="0" i="0" lang="en-US" sz="60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Finding Your Edge</a:t>
            </a:r>
            <a:endParaRPr/>
          </a:p>
        </p:txBody>
      </p:sp>
      <p:sp>
        <p:nvSpPr>
          <p:cNvPr id="62" name="Google Shape;62;p14"/>
          <p:cNvSpPr txBox="1"/>
          <p:nvPr/>
        </p:nvSpPr>
        <p:spPr>
          <a:xfrm>
            <a:off x="2805306" y="1129408"/>
            <a:ext cx="6581389" cy="6883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E552A"/>
              </a:buClr>
              <a:buSzPts val="4000"/>
              <a:buFont typeface="Cambria"/>
              <a:buNone/>
            </a:pPr>
            <a:r>
              <a:rPr b="0" i="0" lang="en-US" sz="4000" u="none" cap="none" strike="noStrike">
                <a:solidFill>
                  <a:srgbClr val="3E552A"/>
                </a:solidFill>
                <a:latin typeface="Cambria"/>
                <a:ea typeface="Cambria"/>
                <a:cs typeface="Cambria"/>
                <a:sym typeface="Cambria"/>
              </a:rPr>
              <a:t>Obstacle #4 - Pain in the Body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3"/>
          <p:cNvSpPr txBox="1"/>
          <p:nvPr>
            <p:ph idx="1" type="body"/>
          </p:nvPr>
        </p:nvSpPr>
        <p:spPr>
          <a:xfrm>
            <a:off x="1599077" y="860987"/>
            <a:ext cx="8993846" cy="51360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8235"/>
              </a:buClr>
              <a:buSzPts val="4400"/>
              <a:buNone/>
            </a:pPr>
            <a:r>
              <a:rPr lang="en-US" sz="4400">
                <a:solidFill>
                  <a:srgbClr val="54823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and actually start to feel what it is exactly that we're feeling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4"/>
          <p:cNvSpPr txBox="1"/>
          <p:nvPr>
            <p:ph idx="1" type="body"/>
          </p:nvPr>
        </p:nvSpPr>
        <p:spPr>
          <a:xfrm>
            <a:off x="1599077" y="860987"/>
            <a:ext cx="8993846" cy="51360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8235"/>
              </a:buClr>
              <a:buSzPts val="4400"/>
              <a:buNone/>
            </a:pPr>
            <a:r>
              <a:rPr lang="en-US" sz="4400">
                <a:solidFill>
                  <a:srgbClr val="54823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Rather than just saying to yourself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5"/>
          <p:cNvSpPr txBox="1"/>
          <p:nvPr>
            <p:ph idx="1" type="body"/>
          </p:nvPr>
        </p:nvSpPr>
        <p:spPr>
          <a:xfrm>
            <a:off x="1599077" y="860987"/>
            <a:ext cx="8993846" cy="51360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8235"/>
              </a:buClr>
              <a:buSzPts val="4400"/>
              <a:buNone/>
            </a:pPr>
            <a:r>
              <a:rPr lang="en-US" sz="4400">
                <a:solidFill>
                  <a:srgbClr val="54823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“Oh, there's pain in the leg.”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6"/>
          <p:cNvSpPr txBox="1"/>
          <p:nvPr>
            <p:ph idx="1" type="body"/>
          </p:nvPr>
        </p:nvSpPr>
        <p:spPr>
          <a:xfrm>
            <a:off x="1599077" y="860987"/>
            <a:ext cx="8993846" cy="51360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8235"/>
              </a:buClr>
              <a:buSzPts val="4400"/>
              <a:buNone/>
            </a:pPr>
            <a:r>
              <a:rPr lang="en-US" sz="4400">
                <a:solidFill>
                  <a:srgbClr val="54823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“There's pain in the lower back.”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7"/>
          <p:cNvSpPr txBox="1"/>
          <p:nvPr>
            <p:ph idx="1" type="body"/>
          </p:nvPr>
        </p:nvSpPr>
        <p:spPr>
          <a:xfrm>
            <a:off x="1599077" y="860987"/>
            <a:ext cx="8993846" cy="51360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8235"/>
              </a:buClr>
              <a:buSzPts val="4400"/>
              <a:buNone/>
            </a:pPr>
            <a:r>
              <a:rPr lang="en-US" sz="4400">
                <a:solidFill>
                  <a:srgbClr val="54823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Really bring your awareness there and say,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8"/>
          <p:cNvSpPr txBox="1"/>
          <p:nvPr>
            <p:ph idx="1" type="body"/>
          </p:nvPr>
        </p:nvSpPr>
        <p:spPr>
          <a:xfrm>
            <a:off x="1599077" y="860987"/>
            <a:ext cx="8993846" cy="51360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8235"/>
              </a:buClr>
              <a:buSzPts val="4400"/>
              <a:buNone/>
            </a:pPr>
            <a:r>
              <a:rPr lang="en-US" sz="4400">
                <a:solidFill>
                  <a:srgbClr val="54823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“Well, what is this made of?”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9"/>
          <p:cNvSpPr txBox="1"/>
          <p:nvPr>
            <p:ph idx="1" type="body"/>
          </p:nvPr>
        </p:nvSpPr>
        <p:spPr>
          <a:xfrm>
            <a:off x="1599077" y="860987"/>
            <a:ext cx="8993846" cy="51360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8235"/>
              </a:buClr>
              <a:buSzPts val="4400"/>
              <a:buNone/>
            </a:pPr>
            <a:r>
              <a:rPr lang="en-US" sz="4400">
                <a:solidFill>
                  <a:srgbClr val="54823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“Is it heat or coolness?”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30"/>
          <p:cNvSpPr txBox="1"/>
          <p:nvPr>
            <p:ph idx="1" type="body"/>
          </p:nvPr>
        </p:nvSpPr>
        <p:spPr>
          <a:xfrm>
            <a:off x="1599077" y="860987"/>
            <a:ext cx="8993846" cy="51360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8235"/>
              </a:buClr>
              <a:buSzPts val="4400"/>
              <a:buNone/>
            </a:pPr>
            <a:r>
              <a:rPr lang="en-US" sz="4400">
                <a:solidFill>
                  <a:srgbClr val="54823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“Is there stretching, or vibration, or tension?”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31"/>
          <p:cNvSpPr txBox="1"/>
          <p:nvPr>
            <p:ph idx="1" type="body"/>
          </p:nvPr>
        </p:nvSpPr>
        <p:spPr>
          <a:xfrm>
            <a:off x="1599077" y="860987"/>
            <a:ext cx="8993846" cy="51360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8235"/>
              </a:buClr>
              <a:buSzPts val="4400"/>
              <a:buNone/>
            </a:pPr>
            <a:r>
              <a:rPr lang="en-US" sz="4400">
                <a:solidFill>
                  <a:srgbClr val="54823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“What does it actually feel like?”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32"/>
          <p:cNvSpPr txBox="1"/>
          <p:nvPr>
            <p:ph idx="1" type="body"/>
          </p:nvPr>
        </p:nvSpPr>
        <p:spPr>
          <a:xfrm>
            <a:off x="1925125" y="860987"/>
            <a:ext cx="8341750" cy="51360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8235"/>
              </a:buClr>
              <a:buSzPts val="4400"/>
              <a:buNone/>
            </a:pPr>
            <a:r>
              <a:rPr lang="en-US" sz="4400">
                <a:solidFill>
                  <a:srgbClr val="54823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See if you can really locate the precise point where you feel the pain.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1329021" y="860987"/>
            <a:ext cx="9533958" cy="51360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8235"/>
              </a:buClr>
              <a:buSzPts val="4400"/>
              <a:buNone/>
            </a:pPr>
            <a:r>
              <a:rPr lang="en-US" sz="4400">
                <a:solidFill>
                  <a:srgbClr val="54823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how we work with pain in the body is, in many ways, very similar to how we work with distractions, or strong, or difficult emotions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33"/>
          <p:cNvSpPr txBox="1"/>
          <p:nvPr>
            <p:ph idx="1" type="body"/>
          </p:nvPr>
        </p:nvSpPr>
        <p:spPr>
          <a:xfrm>
            <a:off x="1569142" y="860987"/>
            <a:ext cx="7274395" cy="51360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8235"/>
              </a:buClr>
              <a:buSzPts val="4400"/>
              <a:buNone/>
            </a:pPr>
            <a:r>
              <a:rPr lang="en-US" sz="4400">
                <a:solidFill>
                  <a:srgbClr val="54823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you'll find that when you try to locate the pain, you can't actually find it</a:t>
            </a:r>
            <a:endParaRPr/>
          </a:p>
        </p:txBody>
      </p:sp>
      <p:sp>
        <p:nvSpPr>
          <p:cNvPr id="158" name="Google Shape;158;p33"/>
          <p:cNvSpPr/>
          <p:nvPr/>
        </p:nvSpPr>
        <p:spPr>
          <a:xfrm>
            <a:off x="9088402" y="1555868"/>
            <a:ext cx="1528106" cy="2462824"/>
          </a:xfrm>
          <a:custGeom>
            <a:rect b="b" l="l" r="r" t="t"/>
            <a:pathLst>
              <a:path extrusionOk="0" h="21600" w="21600">
                <a:moveTo>
                  <a:pt x="10800" y="0"/>
                </a:moveTo>
                <a:cubicBezTo>
                  <a:pt x="4838" y="0"/>
                  <a:pt x="0" y="2997"/>
                  <a:pt x="0" y="6701"/>
                </a:cubicBezTo>
                <a:cubicBezTo>
                  <a:pt x="0" y="12819"/>
                  <a:pt x="10800" y="21600"/>
                  <a:pt x="10800" y="21600"/>
                </a:cubicBezTo>
                <a:cubicBezTo>
                  <a:pt x="10800" y="21600"/>
                  <a:pt x="21600" y="12814"/>
                  <a:pt x="21600" y="6701"/>
                </a:cubicBezTo>
                <a:cubicBezTo>
                  <a:pt x="21600" y="2997"/>
                  <a:pt x="16762" y="0"/>
                  <a:pt x="10800" y="0"/>
                </a:cubicBezTo>
                <a:close/>
                <a:moveTo>
                  <a:pt x="10800" y="2683"/>
                </a:moveTo>
                <a:cubicBezTo>
                  <a:pt x="14368" y="2683"/>
                  <a:pt x="17267" y="4482"/>
                  <a:pt x="17267" y="6696"/>
                </a:cubicBezTo>
                <a:cubicBezTo>
                  <a:pt x="17267" y="8910"/>
                  <a:pt x="14368" y="10709"/>
                  <a:pt x="10800" y="10709"/>
                </a:cubicBezTo>
                <a:cubicBezTo>
                  <a:pt x="7232" y="10709"/>
                  <a:pt x="4335" y="8910"/>
                  <a:pt x="4335" y="6696"/>
                </a:cubicBezTo>
                <a:cubicBezTo>
                  <a:pt x="4335" y="4482"/>
                  <a:pt x="7232" y="2683"/>
                  <a:pt x="10800" y="2683"/>
                </a:cubicBezTo>
                <a:close/>
                <a:moveTo>
                  <a:pt x="10800" y="4769"/>
                </a:moveTo>
                <a:cubicBezTo>
                  <a:pt x="9085" y="4769"/>
                  <a:pt x="7686" y="5632"/>
                  <a:pt x="7686" y="6701"/>
                </a:cubicBezTo>
                <a:cubicBezTo>
                  <a:pt x="7686" y="7770"/>
                  <a:pt x="9077" y="8635"/>
                  <a:pt x="10800" y="8635"/>
                </a:cubicBezTo>
                <a:cubicBezTo>
                  <a:pt x="12523" y="8635"/>
                  <a:pt x="13917" y="7770"/>
                  <a:pt x="13917" y="6701"/>
                </a:cubicBezTo>
                <a:cubicBezTo>
                  <a:pt x="13917" y="5632"/>
                  <a:pt x="12515" y="4769"/>
                  <a:pt x="10800" y="4769"/>
                </a:cubicBezTo>
                <a:close/>
              </a:path>
            </a:pathLst>
          </a:custGeom>
          <a:solidFill>
            <a:srgbClr val="C00010"/>
          </a:solidFill>
          <a:ln cap="flat" cmpd="sng" w="12700">
            <a:solidFill>
              <a:schemeClr val="accen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34"/>
          <p:cNvSpPr txBox="1"/>
          <p:nvPr>
            <p:ph idx="1" type="body"/>
          </p:nvPr>
        </p:nvSpPr>
        <p:spPr>
          <a:xfrm>
            <a:off x="1599077" y="860987"/>
            <a:ext cx="8993846" cy="51360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8235"/>
              </a:buClr>
              <a:buSzPts val="4400"/>
              <a:buNone/>
            </a:pPr>
            <a:r>
              <a:rPr lang="en-US" sz="4400">
                <a:solidFill>
                  <a:srgbClr val="54823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and really just feel the pain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5"/>
          <p:cNvSpPr txBox="1"/>
          <p:nvPr>
            <p:ph idx="1" type="body"/>
          </p:nvPr>
        </p:nvSpPr>
        <p:spPr>
          <a:xfrm>
            <a:off x="1599077" y="860987"/>
            <a:ext cx="8993846" cy="51360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8235"/>
              </a:buClr>
              <a:buSzPts val="4400"/>
              <a:buNone/>
            </a:pPr>
            <a:r>
              <a:rPr lang="en-US" sz="4400">
                <a:solidFill>
                  <a:srgbClr val="54823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Noticing the raw sensations.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6"/>
          <p:cNvSpPr txBox="1"/>
          <p:nvPr>
            <p:ph idx="1" type="body"/>
          </p:nvPr>
        </p:nvSpPr>
        <p:spPr>
          <a:xfrm>
            <a:off x="1599077" y="860987"/>
            <a:ext cx="8993846" cy="51360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8235"/>
              </a:buClr>
              <a:buSzPts val="4400"/>
              <a:buNone/>
            </a:pPr>
            <a:r>
              <a:rPr lang="en-US" sz="4400">
                <a:solidFill>
                  <a:srgbClr val="54823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You might be thinking,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7"/>
          <p:cNvSpPr txBox="1"/>
          <p:nvPr>
            <p:ph idx="1" type="body"/>
          </p:nvPr>
        </p:nvSpPr>
        <p:spPr>
          <a:xfrm>
            <a:off x="1599077" y="860987"/>
            <a:ext cx="8993846" cy="51360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8235"/>
              </a:buClr>
              <a:buSzPts val="4400"/>
              <a:buNone/>
            </a:pPr>
            <a:r>
              <a:rPr lang="en-US" sz="4400">
                <a:solidFill>
                  <a:srgbClr val="54823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“Wait, you want me to actually explore my pain?”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8"/>
          <p:cNvSpPr txBox="1"/>
          <p:nvPr>
            <p:ph idx="1" type="body"/>
          </p:nvPr>
        </p:nvSpPr>
        <p:spPr>
          <a:xfrm>
            <a:off x="1599077" y="860987"/>
            <a:ext cx="8993846" cy="51360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8235"/>
              </a:buClr>
              <a:buSzPts val="4400"/>
              <a:buNone/>
            </a:pPr>
            <a:r>
              <a:rPr lang="en-US" sz="4400">
                <a:solidFill>
                  <a:srgbClr val="54823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“You want me to bring more attention to pain?”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9"/>
          <p:cNvSpPr txBox="1"/>
          <p:nvPr>
            <p:ph idx="1" type="body"/>
          </p:nvPr>
        </p:nvSpPr>
        <p:spPr>
          <a:xfrm>
            <a:off x="1599077" y="860987"/>
            <a:ext cx="8993846" cy="51360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8235"/>
              </a:buClr>
              <a:buSzPts val="4400"/>
              <a:buNone/>
            </a:pPr>
            <a:r>
              <a:rPr lang="en-US" sz="4400">
                <a:solidFill>
                  <a:srgbClr val="54823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what you start to realize is that most of the difficulty with pain actually comes from the fear of pain or our resistance to pain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40"/>
          <p:cNvSpPr txBox="1"/>
          <p:nvPr>
            <p:ph idx="1" type="body"/>
          </p:nvPr>
        </p:nvSpPr>
        <p:spPr>
          <a:xfrm>
            <a:off x="1599077" y="860987"/>
            <a:ext cx="8993846" cy="51360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8235"/>
              </a:buClr>
              <a:buSzPts val="4400"/>
              <a:buNone/>
            </a:pPr>
            <a:r>
              <a:rPr lang="en-US" sz="4400">
                <a:solidFill>
                  <a:srgbClr val="54823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“Pain times resistance equals suffering.”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41"/>
          <p:cNvSpPr txBox="1"/>
          <p:nvPr>
            <p:ph idx="1" type="body"/>
          </p:nvPr>
        </p:nvSpPr>
        <p:spPr>
          <a:xfrm>
            <a:off x="1599077" y="860987"/>
            <a:ext cx="8993846" cy="51360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8235"/>
              </a:buClr>
              <a:buSzPts val="4400"/>
              <a:buNone/>
            </a:pPr>
            <a:r>
              <a:rPr lang="en-US" sz="4400">
                <a:solidFill>
                  <a:srgbClr val="54823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if you can take away the resistance to the pain, there’s much less suffering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42"/>
          <p:cNvSpPr txBox="1"/>
          <p:nvPr>
            <p:ph idx="1" type="body"/>
          </p:nvPr>
        </p:nvSpPr>
        <p:spPr>
          <a:xfrm>
            <a:off x="1599077" y="860987"/>
            <a:ext cx="8993846" cy="51360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8235"/>
              </a:buClr>
              <a:buSzPts val="4400"/>
              <a:buNone/>
            </a:pPr>
            <a:r>
              <a:rPr lang="en-US" sz="4400">
                <a:solidFill>
                  <a:srgbClr val="54823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you don't have to suffer because of it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idx="1" type="body"/>
          </p:nvPr>
        </p:nvSpPr>
        <p:spPr>
          <a:xfrm>
            <a:off x="1599077" y="860987"/>
            <a:ext cx="8993846" cy="51360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8235"/>
              </a:buClr>
              <a:buSzPts val="4400"/>
              <a:buNone/>
            </a:pPr>
            <a:r>
              <a:rPr lang="en-US" sz="4400">
                <a:solidFill>
                  <a:srgbClr val="54823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we want to just bring our attention to the pain and notice how it feels in the body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43"/>
          <p:cNvSpPr txBox="1"/>
          <p:nvPr>
            <p:ph idx="1" type="body"/>
          </p:nvPr>
        </p:nvSpPr>
        <p:spPr>
          <a:xfrm>
            <a:off x="1599077" y="860987"/>
            <a:ext cx="8993846" cy="51360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8235"/>
              </a:buClr>
              <a:buSzPts val="4400"/>
              <a:buNone/>
            </a:pPr>
            <a:r>
              <a:rPr lang="en-US" sz="4400">
                <a:solidFill>
                  <a:srgbClr val="54823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there's also an important difference in how we work with pain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44"/>
          <p:cNvSpPr txBox="1"/>
          <p:nvPr>
            <p:ph idx="1" type="body"/>
          </p:nvPr>
        </p:nvSpPr>
        <p:spPr>
          <a:xfrm>
            <a:off x="1599077" y="860987"/>
            <a:ext cx="8993846" cy="51360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8235"/>
              </a:buClr>
              <a:buSzPts val="4400"/>
              <a:buNone/>
            </a:pPr>
            <a:r>
              <a:rPr lang="en-US" sz="4400">
                <a:solidFill>
                  <a:srgbClr val="54823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from how we work with things like distractions, or difficult emotions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45"/>
          <p:cNvSpPr txBox="1"/>
          <p:nvPr>
            <p:ph idx="1" type="body"/>
          </p:nvPr>
        </p:nvSpPr>
        <p:spPr>
          <a:xfrm>
            <a:off x="1599077" y="860987"/>
            <a:ext cx="8993846" cy="51360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8235"/>
              </a:buClr>
              <a:buSzPts val="4400"/>
              <a:buNone/>
            </a:pPr>
            <a:r>
              <a:rPr lang="en-US" sz="4400">
                <a:solidFill>
                  <a:srgbClr val="54823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And this is to not push ourselves too far in pain.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46"/>
          <p:cNvSpPr txBox="1"/>
          <p:nvPr>
            <p:ph idx="1" type="body"/>
          </p:nvPr>
        </p:nvSpPr>
        <p:spPr>
          <a:xfrm>
            <a:off x="1599077" y="860987"/>
            <a:ext cx="8993846" cy="51360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8235"/>
              </a:buClr>
              <a:buSzPts val="4400"/>
              <a:buNone/>
            </a:pPr>
            <a:r>
              <a:rPr lang="en-US" sz="4400">
                <a:solidFill>
                  <a:srgbClr val="54823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There might be times when the pain is actually too much;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47"/>
          <p:cNvSpPr txBox="1"/>
          <p:nvPr>
            <p:ph idx="1" type="body"/>
          </p:nvPr>
        </p:nvSpPr>
        <p:spPr>
          <a:xfrm>
            <a:off x="1599077" y="860987"/>
            <a:ext cx="8993846" cy="51360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8235"/>
              </a:buClr>
              <a:buSzPts val="4400"/>
              <a:buNone/>
            </a:pPr>
            <a:r>
              <a:rPr lang="en-US" sz="4400">
                <a:solidFill>
                  <a:srgbClr val="54823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it's really OK to bring your attention elsewhere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48"/>
          <p:cNvSpPr txBox="1"/>
          <p:nvPr>
            <p:ph idx="1" type="body"/>
          </p:nvPr>
        </p:nvSpPr>
        <p:spPr>
          <a:xfrm>
            <a:off x="1599077" y="860987"/>
            <a:ext cx="8993846" cy="51360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8235"/>
              </a:buClr>
              <a:buSzPts val="4400"/>
              <a:buNone/>
            </a:pPr>
            <a:r>
              <a:rPr lang="en-US" sz="4400">
                <a:solidFill>
                  <a:srgbClr val="54823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you can bring your attention to the feeling of the breath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49"/>
          <p:cNvSpPr txBox="1"/>
          <p:nvPr>
            <p:ph idx="1" type="body"/>
          </p:nvPr>
        </p:nvSpPr>
        <p:spPr>
          <a:xfrm>
            <a:off x="1599077" y="860987"/>
            <a:ext cx="8993846" cy="51360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8235"/>
              </a:buClr>
              <a:buSzPts val="4400"/>
              <a:buNone/>
            </a:pPr>
            <a:r>
              <a:rPr lang="en-US" sz="4400">
                <a:solidFill>
                  <a:srgbClr val="54823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or opening up to sounds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50"/>
          <p:cNvSpPr txBox="1"/>
          <p:nvPr>
            <p:ph idx="1" type="body"/>
          </p:nvPr>
        </p:nvSpPr>
        <p:spPr>
          <a:xfrm>
            <a:off x="1599077" y="860987"/>
            <a:ext cx="8993846" cy="51360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8235"/>
              </a:buClr>
              <a:buSzPts val="4400"/>
              <a:buNone/>
            </a:pPr>
            <a:r>
              <a:rPr lang="en-US" sz="4400">
                <a:solidFill>
                  <a:srgbClr val="54823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just divert your attention away from the pain if it's overwhelming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51"/>
          <p:cNvSpPr txBox="1"/>
          <p:nvPr>
            <p:ph idx="1" type="body"/>
          </p:nvPr>
        </p:nvSpPr>
        <p:spPr>
          <a:xfrm>
            <a:off x="1599077" y="860987"/>
            <a:ext cx="8993846" cy="51360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8235"/>
              </a:buClr>
              <a:buSzPts val="4400"/>
              <a:buNone/>
            </a:pPr>
            <a:r>
              <a:rPr lang="en-US" sz="4400">
                <a:solidFill>
                  <a:srgbClr val="54823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Mindfulness is not about gritting your teeth and sitting with pain.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52"/>
          <p:cNvSpPr txBox="1"/>
          <p:nvPr>
            <p:ph idx="1" type="body"/>
          </p:nvPr>
        </p:nvSpPr>
        <p:spPr>
          <a:xfrm>
            <a:off x="1599077" y="860987"/>
            <a:ext cx="8993846" cy="51360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8235"/>
              </a:buClr>
              <a:buSzPts val="4400"/>
              <a:buNone/>
            </a:pPr>
            <a:r>
              <a:rPr lang="en-US" sz="4400">
                <a:solidFill>
                  <a:srgbClr val="54823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if it gets to the point where it's overwhelming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/>
          <p:nvPr>
            <p:ph idx="1" type="body"/>
          </p:nvPr>
        </p:nvSpPr>
        <p:spPr>
          <a:xfrm>
            <a:off x="1599077" y="860987"/>
            <a:ext cx="8993846" cy="51360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8235"/>
              </a:buClr>
              <a:buSzPts val="4400"/>
              <a:buNone/>
            </a:pPr>
            <a:r>
              <a:rPr lang="en-US" sz="4400">
                <a:solidFill>
                  <a:srgbClr val="54823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there are some important differences with pain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53"/>
          <p:cNvSpPr txBox="1"/>
          <p:nvPr>
            <p:ph idx="1" type="body"/>
          </p:nvPr>
        </p:nvSpPr>
        <p:spPr>
          <a:xfrm>
            <a:off x="1599077" y="860987"/>
            <a:ext cx="8993846" cy="51360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8235"/>
              </a:buClr>
              <a:buSzPts val="4400"/>
              <a:buNone/>
            </a:pPr>
            <a:r>
              <a:rPr lang="en-US" sz="4400">
                <a:solidFill>
                  <a:srgbClr val="54823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where you just can't handle it, there's no need to keep your attention there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54"/>
          <p:cNvSpPr txBox="1"/>
          <p:nvPr>
            <p:ph idx="1" type="body"/>
          </p:nvPr>
        </p:nvSpPr>
        <p:spPr>
          <a:xfrm>
            <a:off x="1599077" y="860987"/>
            <a:ext cx="8993846" cy="51360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8235"/>
              </a:buClr>
              <a:buSzPts val="4400"/>
              <a:buNone/>
            </a:pPr>
            <a:r>
              <a:rPr lang="en-US" sz="4400">
                <a:solidFill>
                  <a:srgbClr val="54823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 mindfulness, we want to come just to the edge of our discomfort, and see if we can just take one step over, and be there patiently investigating the feelings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55"/>
          <p:cNvSpPr txBox="1"/>
          <p:nvPr>
            <p:ph idx="1" type="body"/>
          </p:nvPr>
        </p:nvSpPr>
        <p:spPr>
          <a:xfrm>
            <a:off x="1599077" y="860987"/>
            <a:ext cx="8993846" cy="51360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8235"/>
              </a:buClr>
              <a:buSzPts val="4400"/>
              <a:buNone/>
            </a:pPr>
            <a:r>
              <a:rPr lang="en-US" sz="4400">
                <a:solidFill>
                  <a:srgbClr val="54823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without reacting to it.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56"/>
          <p:cNvSpPr txBox="1"/>
          <p:nvPr>
            <p:ph idx="1" type="body"/>
          </p:nvPr>
        </p:nvSpPr>
        <p:spPr>
          <a:xfrm>
            <a:off x="1599077" y="860987"/>
            <a:ext cx="8993846" cy="51360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8235"/>
              </a:buClr>
              <a:buSzPts val="4400"/>
              <a:buNone/>
            </a:pPr>
            <a:r>
              <a:rPr lang="en-US" sz="4400">
                <a:solidFill>
                  <a:srgbClr val="54823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just allow your attention to go back to the breath,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57"/>
          <p:cNvSpPr txBox="1"/>
          <p:nvPr>
            <p:ph idx="1" type="body"/>
          </p:nvPr>
        </p:nvSpPr>
        <p:spPr>
          <a:xfrm>
            <a:off x="1599077" y="860987"/>
            <a:ext cx="8993846" cy="51360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8235"/>
              </a:buClr>
              <a:buSzPts val="4400"/>
              <a:buNone/>
            </a:pPr>
            <a:r>
              <a:rPr lang="en-US" sz="4400">
                <a:solidFill>
                  <a:srgbClr val="54823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or to open up to sounds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58"/>
          <p:cNvSpPr txBox="1"/>
          <p:nvPr>
            <p:ph idx="1" type="body"/>
          </p:nvPr>
        </p:nvSpPr>
        <p:spPr>
          <a:xfrm>
            <a:off x="1599077" y="860987"/>
            <a:ext cx="8993846" cy="51360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8235"/>
              </a:buClr>
              <a:buSzPts val="4400"/>
              <a:buNone/>
            </a:pPr>
            <a:r>
              <a:rPr lang="en-US" sz="4400">
                <a:solidFill>
                  <a:srgbClr val="54823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This is really about being kind to yourself, being compassionate.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59"/>
          <p:cNvSpPr txBox="1"/>
          <p:nvPr>
            <p:ph idx="1" type="body"/>
          </p:nvPr>
        </p:nvSpPr>
        <p:spPr>
          <a:xfrm>
            <a:off x="1599077" y="860987"/>
            <a:ext cx="8993846" cy="51360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8235"/>
              </a:buClr>
              <a:buSzPts val="4400"/>
              <a:buNone/>
            </a:pPr>
            <a:r>
              <a:rPr lang="en-US" sz="4400">
                <a:solidFill>
                  <a:srgbClr val="54823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learning to take a step back when you need to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60"/>
          <p:cNvSpPr txBox="1"/>
          <p:nvPr>
            <p:ph idx="1" type="body"/>
          </p:nvPr>
        </p:nvSpPr>
        <p:spPr>
          <a:xfrm>
            <a:off x="1599077" y="860987"/>
            <a:ext cx="8993846" cy="51360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8235"/>
              </a:buClr>
              <a:buSzPts val="4400"/>
              <a:buNone/>
            </a:pPr>
            <a:r>
              <a:rPr lang="en-US" sz="4400">
                <a:solidFill>
                  <a:srgbClr val="54823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And if the pain is serious and really overwhelming,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61"/>
          <p:cNvSpPr txBox="1"/>
          <p:nvPr>
            <p:ph idx="1" type="body"/>
          </p:nvPr>
        </p:nvSpPr>
        <p:spPr>
          <a:xfrm>
            <a:off x="1599077" y="860987"/>
            <a:ext cx="8993846" cy="51360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8235"/>
              </a:buClr>
              <a:buSzPts val="4400"/>
              <a:buNone/>
            </a:pPr>
            <a:r>
              <a:rPr lang="en-US" sz="4400">
                <a:solidFill>
                  <a:srgbClr val="54823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it's also OK to adjust your position,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62"/>
          <p:cNvSpPr txBox="1"/>
          <p:nvPr>
            <p:ph idx="1" type="body"/>
          </p:nvPr>
        </p:nvSpPr>
        <p:spPr>
          <a:xfrm>
            <a:off x="1599077" y="860987"/>
            <a:ext cx="8993846" cy="51360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8235"/>
              </a:buClr>
              <a:buSzPts val="4400"/>
              <a:buNone/>
            </a:pPr>
            <a:r>
              <a:rPr lang="en-US" sz="4400">
                <a:solidFill>
                  <a:srgbClr val="54823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or even just take a break from meditation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/>
          <p:nvPr>
            <p:ph idx="1" type="body"/>
          </p:nvPr>
        </p:nvSpPr>
        <p:spPr>
          <a:xfrm>
            <a:off x="1868837" y="860987"/>
            <a:ext cx="8454326" cy="51360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8235"/>
              </a:buClr>
              <a:buSzPts val="4400"/>
              <a:buNone/>
            </a:pPr>
            <a:r>
              <a:rPr lang="en-US" sz="4400">
                <a:solidFill>
                  <a:srgbClr val="54823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when you notice pain in the body, the first thing to do is actually bring your attention to the pain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63"/>
          <p:cNvSpPr txBox="1"/>
          <p:nvPr>
            <p:ph idx="4294967295" type="ctrTitle"/>
          </p:nvPr>
        </p:nvSpPr>
        <p:spPr>
          <a:xfrm>
            <a:off x="0" y="1832982"/>
            <a:ext cx="12192000" cy="3192037"/>
          </a:xfrm>
          <a:prstGeom prst="rect">
            <a:avLst/>
          </a:prstGeom>
          <a:solidFill>
            <a:srgbClr val="385724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Cambria"/>
              <a:buNone/>
            </a:pPr>
            <a:r>
              <a:rPr b="0" i="0" lang="en-US" sz="60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Meditating with pain</a:t>
            </a:r>
            <a:endParaRPr/>
          </a:p>
        </p:txBody>
      </p:sp>
      <p:sp>
        <p:nvSpPr>
          <p:cNvPr id="309" name="Google Shape;309;p63"/>
          <p:cNvSpPr txBox="1"/>
          <p:nvPr/>
        </p:nvSpPr>
        <p:spPr>
          <a:xfrm>
            <a:off x="673023" y="450595"/>
            <a:ext cx="2468028" cy="6883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E552A"/>
              </a:buClr>
              <a:buSzPts val="4000"/>
              <a:buFont typeface="Cambria"/>
              <a:buNone/>
            </a:pPr>
            <a:r>
              <a:rPr b="0" i="0" lang="en-US" sz="4000" u="none" cap="none" strike="noStrike">
                <a:solidFill>
                  <a:srgbClr val="3E552A"/>
                </a:solidFill>
                <a:latin typeface="Cambria"/>
                <a:ea typeface="Cambria"/>
                <a:cs typeface="Cambria"/>
                <a:sym typeface="Cambria"/>
              </a:rPr>
              <a:t>Next Video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9"/>
          <p:cNvSpPr txBox="1"/>
          <p:nvPr>
            <p:ph idx="1" type="body"/>
          </p:nvPr>
        </p:nvSpPr>
        <p:spPr>
          <a:xfrm>
            <a:off x="1599077" y="860987"/>
            <a:ext cx="8993846" cy="51360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8235"/>
              </a:buClr>
              <a:buSzPts val="4400"/>
              <a:buNone/>
            </a:pPr>
            <a:r>
              <a:rPr lang="en-US" sz="4400">
                <a:solidFill>
                  <a:srgbClr val="54823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Really see if you can notice where it is in the body.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0"/>
          <p:cNvSpPr txBox="1"/>
          <p:nvPr>
            <p:ph idx="1" type="body"/>
          </p:nvPr>
        </p:nvSpPr>
        <p:spPr>
          <a:xfrm>
            <a:off x="1599077" y="860987"/>
            <a:ext cx="8993846" cy="51360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8235"/>
              </a:buClr>
              <a:buSzPts val="4400"/>
              <a:buNone/>
            </a:pPr>
            <a:r>
              <a:rPr lang="en-US" sz="4400">
                <a:solidFill>
                  <a:srgbClr val="54823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Noticing just the raw, physical sensations of pain.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385723"/>
        </a:solid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1"/>
          <p:cNvSpPr txBox="1"/>
          <p:nvPr>
            <p:ph idx="1" type="body"/>
          </p:nvPr>
        </p:nvSpPr>
        <p:spPr>
          <a:xfrm>
            <a:off x="1599077" y="860987"/>
            <a:ext cx="8993846" cy="51360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None/>
            </a:pPr>
            <a:r>
              <a:rPr lang="en-US" sz="44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Pain itself is just a concept.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2"/>
          <p:cNvSpPr txBox="1"/>
          <p:nvPr>
            <p:ph idx="1" type="body"/>
          </p:nvPr>
        </p:nvSpPr>
        <p:spPr>
          <a:xfrm>
            <a:off x="1599077" y="860987"/>
            <a:ext cx="8993846" cy="51360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8235"/>
              </a:buClr>
              <a:buSzPts val="4400"/>
              <a:buNone/>
            </a:pPr>
            <a:r>
              <a:rPr lang="en-US" sz="4400">
                <a:solidFill>
                  <a:srgbClr val="54823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what we want to do is break down the concept,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