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  <p:embeddedFont>
      <p:font typeface="Helvetica Neue Light"/>
      <p:regular r:id="rId33"/>
      <p:bold r:id="rId34"/>
      <p:italic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33" Type="http://schemas.openxmlformats.org/officeDocument/2006/relationships/font" Target="fonts/HelveticaNeueLight-regular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35" Type="http://schemas.openxmlformats.org/officeDocument/2006/relationships/font" Target="fonts/HelveticaNeueLight-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Light-bold.fntdata"/><Relationship Id="rId15" Type="http://schemas.openxmlformats.org/officeDocument/2006/relationships/slide" Target="slides/slide11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36" Type="http://schemas.openxmlformats.org/officeDocument/2006/relationships/font" Target="fonts/HelveticaNeueLight-boldItalic.fntdata"/><Relationship Id="rId17" Type="http://schemas.openxmlformats.org/officeDocument/2006/relationships/slide" Target="slides/slide13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2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1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 &amp; Sub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hyperlink" Target="https://unsplash.com/@stijnswinnen?utm_source=unsplash&amp;utm_medium=referral&amp;utm_content=creditCopyText" TargetMode="External"/><Relationship Id="rId5" Type="http://schemas.openxmlformats.org/officeDocument/2006/relationships/hyperlink" Target="https://unsplash.com/search/photos/soldier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hyperlink" Target="https://unsplash.com/@loverna?utm_source=unsplash&amp;utm_medium=referral&amp;utm_content=creditCopyText" TargetMode="External"/><Relationship Id="rId5" Type="http://schemas.openxmlformats.org/officeDocument/2006/relationships/hyperlink" Target="https://unsplash.com/search/photos/tea?utm_source=unsplash&amp;utm_medium=referral&amp;utm_content=creditCopyTex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hyperlink" Target="https://unsplash.com/@loverna?utm_source=unsplash&amp;utm_medium=referral&amp;utm_content=creditCopyText" TargetMode="External"/><Relationship Id="rId5" Type="http://schemas.openxmlformats.org/officeDocument/2006/relationships/hyperlink" Target="https://unsplash.com/search/photos/tea?utm_source=unsplash&amp;utm_medium=referral&amp;utm_content=creditCopyTex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hyperlink" Target="https://unsplash.com/@loverna?utm_source=unsplash&amp;utm_medium=referral&amp;utm_content=creditCopyText" TargetMode="External"/><Relationship Id="rId5" Type="http://schemas.openxmlformats.org/officeDocument/2006/relationships/hyperlink" Target="https://unsplash.com/search/photos/tea?utm_source=unsplash&amp;utm_medium=referral&amp;utm_content=creditCopyTex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hyperlink" Target="https://unsplash.com/@loverna?utm_source=unsplash&amp;utm_medium=referral&amp;utm_content=creditCopyText" TargetMode="External"/><Relationship Id="rId5" Type="http://schemas.openxmlformats.org/officeDocument/2006/relationships/hyperlink" Target="https://unsplash.com/search/photos/tea?utm_source=unsplash&amp;utm_medium=referral&amp;utm_content=creditCopyTex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unsplash.com/@dingzeyuli?utm_source=unsplash&amp;utm_medium=referral&amp;utm_content=creditCopyText" TargetMode="External"/><Relationship Id="rId5" Type="http://schemas.openxmlformats.org/officeDocument/2006/relationships/hyperlink" Target="https://unsplash.com/search/photos/meditation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s://unsplash.com/@dingzeyuli?utm_source=unsplash&amp;utm_medium=referral&amp;utm_content=creditCopyText" TargetMode="External"/><Relationship Id="rId5" Type="http://schemas.openxmlformats.org/officeDocument/2006/relationships/hyperlink" Target="https://unsplash.com/search/photos/meditation?utm_source=unsplash&amp;utm_medium=referral&amp;utm_content=creditCopyTex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hyperlink" Target="https://unsplash.com/@stijnswinnen?utm_source=unsplash&amp;utm_medium=referral&amp;utm_content=creditCopyText" TargetMode="External"/><Relationship Id="rId5" Type="http://schemas.openxmlformats.org/officeDocument/2006/relationships/hyperlink" Target="https://unsplash.com/search/photos/soldier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ctrTitle"/>
          </p:nvPr>
        </p:nvSpPr>
        <p:spPr>
          <a:xfrm>
            <a:off x="0" y="1832982"/>
            <a:ext cx="12192000" cy="3192037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Part 10.1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Hello, Old Friend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4083367" y="1135172"/>
            <a:ext cx="4025266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Difficult Emotions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11" name="Google Shape;111;p23"/>
          <p:cNvPicPr preferRelativeResize="0"/>
          <p:nvPr/>
        </p:nvPicPr>
        <p:blipFill rotWithShape="1">
          <a:blip r:embed="rId3">
            <a:alphaModFix/>
          </a:blip>
          <a:srcRect b="16488" l="1134" r="1134" t="259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Stijn Swinnen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13" name="Google Shape;113;p23"/>
          <p:cNvSpPr txBox="1"/>
          <p:nvPr/>
        </p:nvSpPr>
        <p:spPr>
          <a:xfrm>
            <a:off x="375370" y="525856"/>
            <a:ext cx="5604485" cy="5952249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stronger the monster gets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18" name="Google Shape;118;p24"/>
          <p:cNvPicPr preferRelativeResize="0"/>
          <p:nvPr/>
        </p:nvPicPr>
        <p:blipFill rotWithShape="1">
          <a:blip r:embed="rId3">
            <a:alphaModFix/>
          </a:blip>
          <a:srcRect b="9003" l="0" r="0" t="45563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Loverna Journey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24" name="Google Shape;124;p25"/>
          <p:cNvPicPr preferRelativeResize="0"/>
          <p:nvPr/>
        </p:nvPicPr>
        <p:blipFill rotWithShape="1">
          <a:blip r:embed="rId3">
            <a:alphaModFix/>
          </a:blip>
          <a:srcRect b="9003" l="0" r="0" t="45563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Loverna Journey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26" name="Google Shape;126;p25"/>
          <p:cNvSpPr txBox="1"/>
          <p:nvPr/>
        </p:nvSpPr>
        <p:spPr>
          <a:xfrm>
            <a:off x="375370" y="75603"/>
            <a:ext cx="4275710" cy="2041662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gets smaller and weaker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idx="4294967295" type="ctrTitle"/>
          </p:nvPr>
        </p:nvSpPr>
        <p:spPr>
          <a:xfrm>
            <a:off x="0" y="1832982"/>
            <a:ext cx="12192000" cy="3192037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mbria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practice inviting our painful emotions in.  </a:t>
            </a:r>
            <a:endParaRPr/>
          </a:p>
        </p:txBody>
      </p:sp>
      <p:sp>
        <p:nvSpPr>
          <p:cNvPr id="132" name="Google Shape;132;p26"/>
          <p:cNvSpPr txBox="1"/>
          <p:nvPr/>
        </p:nvSpPr>
        <p:spPr>
          <a:xfrm>
            <a:off x="4890512" y="1135172"/>
            <a:ext cx="2410976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In Practice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37" name="Google Shape;137;p27"/>
          <p:cNvPicPr preferRelativeResize="0"/>
          <p:nvPr/>
        </p:nvPicPr>
        <p:blipFill rotWithShape="1">
          <a:blip r:embed="rId3">
            <a:alphaModFix/>
          </a:blip>
          <a:srcRect b="9003" l="0" r="0" t="45563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Loverna Journey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43" name="Google Shape;143;p28"/>
          <p:cNvPicPr preferRelativeResize="0"/>
          <p:nvPr/>
        </p:nvPicPr>
        <p:blipFill rotWithShape="1">
          <a:blip r:embed="rId3">
            <a:alphaModFix/>
          </a:blip>
          <a:srcRect b="9003" l="0" r="0" t="45563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Loverna Journey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45" name="Google Shape;145;p28"/>
          <p:cNvSpPr txBox="1"/>
          <p:nvPr/>
        </p:nvSpPr>
        <p:spPr>
          <a:xfrm>
            <a:off x="375370" y="75603"/>
            <a:ext cx="4275710" cy="2041662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“Oh, hello, my old friend.”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847306" y="1431684"/>
            <a:ext cx="10497388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it's sadness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847306" y="1431684"/>
            <a:ext cx="10497388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“Ah, sadness, hello, my old friend”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1206926" y="1431684"/>
            <a:ext cx="9778148" cy="4898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-635000" lvl="0" marL="127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000"/>
              <a:buChar char="•"/>
            </a:pPr>
            <a:r>
              <a:rPr lang="en-US" sz="40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frustration</a:t>
            </a:r>
            <a:endParaRPr/>
          </a:p>
          <a:p>
            <a:pPr indent="-635000" lvl="0" marL="1270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8235"/>
              </a:buClr>
              <a:buSzPts val="4000"/>
              <a:buChar char="•"/>
            </a:pPr>
            <a:r>
              <a:rPr lang="en-US" sz="40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anger</a:t>
            </a:r>
            <a:endParaRPr/>
          </a:p>
          <a:p>
            <a:pPr indent="-635000" lvl="0" marL="1270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8235"/>
              </a:buClr>
              <a:buSzPts val="4000"/>
              <a:buChar char="•"/>
            </a:pPr>
            <a:r>
              <a:rPr lang="en-US" sz="40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sadness</a:t>
            </a:r>
            <a:endParaRPr/>
          </a:p>
          <a:p>
            <a:pPr indent="-635000" lvl="0" marL="1270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8235"/>
              </a:buClr>
              <a:buSzPts val="4000"/>
              <a:buChar char="•"/>
            </a:pPr>
            <a:r>
              <a:rPr lang="en-US" sz="40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loneliness</a:t>
            </a:r>
            <a:endParaRPr/>
          </a:p>
        </p:txBody>
      </p:sp>
      <p:sp>
        <p:nvSpPr>
          <p:cNvPr id="161" name="Google Shape;161;p31"/>
          <p:cNvSpPr txBox="1"/>
          <p:nvPr/>
        </p:nvSpPr>
        <p:spPr>
          <a:xfrm>
            <a:off x="1182488" y="713059"/>
            <a:ext cx="6900377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You can do this for any emotion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1483938" y="1431684"/>
            <a:ext cx="9224124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“Ah, hello, my old friend.”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67" name="Google Shape;67;p15"/>
          <p:cNvPicPr preferRelativeResize="0"/>
          <p:nvPr/>
        </p:nvPicPr>
        <p:blipFill rotWithShape="1">
          <a:blip r:embed="rId3">
            <a:alphaModFix/>
          </a:blip>
          <a:srcRect b="1038" l="0" r="0" t="1038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Dingzeyu Li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1483938" y="1431684"/>
            <a:ext cx="9224124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Invite it in, and explore, and investigate how does it actually feel in the body?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1483938" y="1099380"/>
            <a:ext cx="9224124" cy="465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Instead of fighting our painful emotions, we can start to get acquainted with them, and really cultivate some self-awareness around these difficult emotions.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1483938" y="1431684"/>
            <a:ext cx="9224124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They're much easier to work with when you stop struggling against them, when you just allow them to be there.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1483938" y="1431684"/>
            <a:ext cx="9224124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“hello”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idx="4294967295" type="ctrTitle"/>
          </p:nvPr>
        </p:nvSpPr>
        <p:spPr>
          <a:xfrm>
            <a:off x="0" y="1832982"/>
            <a:ext cx="12192000" cy="3192037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Inviting Everyone</a:t>
            </a:r>
            <a:endParaRPr/>
          </a:p>
        </p:txBody>
      </p:sp>
      <p:sp>
        <p:nvSpPr>
          <p:cNvPr id="192" name="Google Shape;192;p37"/>
          <p:cNvSpPr txBox="1"/>
          <p:nvPr/>
        </p:nvSpPr>
        <p:spPr>
          <a:xfrm>
            <a:off x="673023" y="450595"/>
            <a:ext cx="2468028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Next Video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73" name="Google Shape;73;p16"/>
          <p:cNvPicPr preferRelativeResize="0"/>
          <p:nvPr/>
        </p:nvPicPr>
        <p:blipFill rotWithShape="1">
          <a:blip r:embed="rId3">
            <a:alphaModFix/>
          </a:blip>
          <a:srcRect b="1038" l="0" r="0" t="1038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Dingzeyu Li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375370" y="525856"/>
            <a:ext cx="5604485" cy="3514019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sorts of emotions can come up that are really difficult to work with.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technique that you can use for particularly nasty emotions and feelings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798630" y="860987"/>
            <a:ext cx="10594740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basis for this practice is understanding that, that which we push away, gets stronger.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879121" y="1816858"/>
            <a:ext cx="10433758" cy="3224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the more we fight a particular emotion, the stronger they become.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948344" y="1431684"/>
            <a:ext cx="10295312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you're pushing sadness away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948344" y="1431684"/>
            <a:ext cx="10295312" cy="3994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it's not going to go away, actually it just gets stronger.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05" name="Google Shape;105;p22"/>
          <p:cNvPicPr preferRelativeResize="0"/>
          <p:nvPr/>
        </p:nvPicPr>
        <p:blipFill rotWithShape="1">
          <a:blip r:embed="rId3">
            <a:alphaModFix/>
          </a:blip>
          <a:srcRect b="16488" l="1134" r="1134" t="259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Stijn Swinnen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